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8" r:id="rId2"/>
    <p:sldId id="420" r:id="rId3"/>
    <p:sldId id="276" r:id="rId4"/>
    <p:sldId id="438" r:id="rId5"/>
    <p:sldId id="424" r:id="rId6"/>
    <p:sldId id="422" r:id="rId7"/>
    <p:sldId id="423" r:id="rId8"/>
    <p:sldId id="431" r:id="rId9"/>
    <p:sldId id="432" r:id="rId10"/>
    <p:sldId id="425" r:id="rId11"/>
    <p:sldId id="426" r:id="rId12"/>
    <p:sldId id="427" r:id="rId13"/>
    <p:sldId id="440" r:id="rId14"/>
    <p:sldId id="433" r:id="rId15"/>
    <p:sldId id="434" r:id="rId16"/>
    <p:sldId id="435" r:id="rId17"/>
    <p:sldId id="437" r:id="rId18"/>
    <p:sldId id="467" r:id="rId19"/>
    <p:sldId id="441" r:id="rId20"/>
    <p:sldId id="471" r:id="rId21"/>
    <p:sldId id="472" r:id="rId22"/>
    <p:sldId id="449" r:id="rId23"/>
    <p:sldId id="450" r:id="rId24"/>
    <p:sldId id="453" r:id="rId25"/>
    <p:sldId id="454" r:id="rId26"/>
    <p:sldId id="455" r:id="rId27"/>
    <p:sldId id="468" r:id="rId28"/>
    <p:sldId id="456" r:id="rId29"/>
    <p:sldId id="458" r:id="rId30"/>
    <p:sldId id="469" r:id="rId31"/>
    <p:sldId id="442" r:id="rId32"/>
    <p:sldId id="452" r:id="rId33"/>
    <p:sldId id="461" r:id="rId34"/>
    <p:sldId id="459" r:id="rId35"/>
    <p:sldId id="443" r:id="rId36"/>
    <p:sldId id="436" r:id="rId37"/>
    <p:sldId id="446" r:id="rId38"/>
    <p:sldId id="448" r:id="rId39"/>
    <p:sldId id="447" r:id="rId40"/>
    <p:sldId id="462" r:id="rId41"/>
    <p:sldId id="463" r:id="rId42"/>
    <p:sldId id="464" r:id="rId43"/>
    <p:sldId id="465" r:id="rId44"/>
    <p:sldId id="466" r:id="rId45"/>
    <p:sldId id="404" r:id="rId46"/>
    <p:sldId id="406" r:id="rId4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CC9900"/>
    <a:srgbClr val="00FF00"/>
    <a:srgbClr val="FFFFFF"/>
    <a:srgbClr val="A8ED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87822" autoAdjust="0"/>
  </p:normalViewPr>
  <p:slideViewPr>
    <p:cSldViewPr snapToGrid="0">
      <p:cViewPr varScale="1">
        <p:scale>
          <a:sx n="81" d="100"/>
          <a:sy n="81" d="100"/>
        </p:scale>
        <p:origin x="9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14863D3-3202-478D-984A-956AA54C0B44}" type="datetime1">
              <a:rPr lang="fr-FR"/>
              <a:pPr lvl="0"/>
              <a:t>02/09/2017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Espace réservé des notes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A0DD578-A625-4401-BC94-1F83EF171852}" type="slidenum"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906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/>
        </p:spPr>
      </p:sp>
      <p:sp>
        <p:nvSpPr>
          <p:cNvPr id="17203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971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5A0DD578-A625-4401-BC94-1F83EF171852}" type="slidenum">
              <a:rPr lang="de-CH" smtClean="0"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08520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2ECB3C8-4E80-45FD-BC08-0D2F0360F4BC}" type="slidenum">
              <a:t>32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Espace réservé de l'image des diapositives 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211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2ECB3C8-4E80-45FD-BC08-0D2F0360F4BC}" type="slidenum">
              <a:t>33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Espace réservé de l'image des diapositives 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036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2ECB3C8-4E80-45FD-BC08-0D2F0360F4BC}" type="slidenum">
              <a:t>34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Espace réservé de l'image des diapositives 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237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2ECB3C8-4E80-45FD-BC08-0D2F0360F4BC}" type="slidenum">
              <a:t>39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Espace réservé de l'image des diapositives 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085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2ECB3C8-4E80-45FD-BC08-0D2F0360F4BC}" type="slidenum">
              <a:t>40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Espace réservé de l'image des diapositives 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415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2ECB3C8-4E80-45FD-BC08-0D2F0360F4BC}" type="slidenum">
              <a:t>41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Espace réservé de l'image des diapositives 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30086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2ECB3C8-4E80-45FD-BC08-0D2F0360F4BC}" type="slidenum">
              <a:t>42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Espace réservé de l'image des diapositives 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fr-FR" dirty="0" err="1" smtClean="0"/>
              <a:t>Har</a:t>
            </a:r>
            <a:r>
              <a:rPr lang="fr-FR" dirty="0" smtClean="0"/>
              <a:t> </a:t>
            </a:r>
            <a:r>
              <a:rPr lang="fr-FR" dirty="0" err="1" smtClean="0"/>
              <a:t>haqephizah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1482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2ECB3C8-4E80-45FD-BC08-0D2F0360F4BC}" type="slidenum">
              <a:t>43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Espace réservé de l'image des diapositives 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1177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2ECB3C8-4E80-45FD-BC08-0D2F0360F4BC}" type="slidenum">
              <a:t>44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Espace réservé de l'image des diapositives 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1498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de-DE">
                <a:latin typeface="Arial" pitchFamily="34"/>
              </a:rPr>
              <a:t>ref</a:t>
            </a:r>
          </a:p>
        </p:txBody>
      </p:sp>
      <p:sp>
        <p:nvSpPr>
          <p:cNvPr id="4" name="Foliennummernplatzhalt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67D28C9-B4F8-463C-BE28-E19FCB9F90CC}" type="slidenum">
              <a:t>3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6961357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/>
        </p:spPr>
      </p:sp>
      <p:sp>
        <p:nvSpPr>
          <p:cNvPr id="28774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217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/>
        </p:spPr>
      </p:sp>
      <p:sp>
        <p:nvSpPr>
          <p:cNvPr id="28877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365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2ECB3C8-4E80-45FD-BC08-0D2F0360F4BC}" type="slidenum">
              <a:t>4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Espace réservé de l'image des diapositives 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0576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2ECB3C8-4E80-45FD-BC08-0D2F0360F4BC}" type="slidenum">
              <a:t>5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Espace réservé de l'image des diapositives 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7816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dirty="0"/>
              <a:t>Turkménistan, Ouzbékistan, Kirghizstan, Tadjikistan, Pakistan, Liban, Syrie, Turquie, Jordanie, Irak, Iran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7B01A-9F19-45E4-8758-9E8C5B4A68C0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730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2ECB3C8-4E80-45FD-BC08-0D2F0360F4BC}" type="slidenum">
              <a:t>13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Espace réservé de l'image des diapositives 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1315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5Mo: 21x der auserwählte Ort; </a:t>
            </a:r>
            <a:r>
              <a:rPr lang="de-CH" dirty="0" err="1" smtClean="0"/>
              <a:t>Ps</a:t>
            </a:r>
            <a:r>
              <a:rPr lang="de-CH" dirty="0" smtClean="0"/>
              <a:t> 87,2-3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5A0DD578-A625-4401-BC94-1F83EF171852}" type="slidenum">
              <a:rPr lang="de-CH" smtClean="0"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60494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Ps</a:t>
            </a:r>
            <a:r>
              <a:rPr lang="de-CH" dirty="0" smtClean="0"/>
              <a:t> 125,2;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Sach</a:t>
            </a:r>
            <a:r>
              <a:rPr lang="de-CH" baseline="0" dirty="0" smtClean="0"/>
              <a:t> 14,3; 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5A0DD578-A625-4401-BC94-1F83EF171852}" type="slidenum">
              <a:rPr lang="de-CH" smtClean="0"/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97453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1Mo 22: ein Berg im Land </a:t>
            </a:r>
            <a:r>
              <a:rPr lang="de-CH" dirty="0" err="1" smtClean="0"/>
              <a:t>Morijah</a:t>
            </a:r>
            <a:r>
              <a:rPr lang="de-CH" dirty="0" smtClean="0"/>
              <a:t>, «Adonai </a:t>
            </a:r>
            <a:r>
              <a:rPr lang="de-CH" dirty="0" err="1" smtClean="0"/>
              <a:t>Jireh</a:t>
            </a:r>
            <a:r>
              <a:rPr lang="de-CH" dirty="0" smtClean="0"/>
              <a:t>»; 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5A0DD578-A625-4401-BC94-1F83EF171852}" type="slidenum">
              <a:rPr lang="de-CH" smtClean="0"/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5021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/>
          <a:lstStyle>
            <a:lvl1pPr>
              <a:lnSpc>
                <a:spcPct val="85000"/>
              </a:lnSpc>
              <a:defRPr sz="72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/>
          <a:lstStyle>
            <a:lvl1pPr marL="0" indent="0">
              <a:buNone/>
              <a:defRPr sz="2200" spc="30">
                <a:solidFill>
                  <a:srgbClr val="BFBFBF"/>
                </a:solidFill>
              </a:defRPr>
            </a:lvl1pPr>
          </a:lstStyle>
          <a:p>
            <a:pPr lvl="0"/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4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8A8A9C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Date Placeholder 7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C814A9-8371-4247-89A2-09FB7B3A02E9}" type="datetime1">
              <a:rPr lang="en-US"/>
              <a:pPr lvl="0"/>
              <a:t>9/2/2017</a:t>
            </a:fld>
            <a:endParaRPr lang="en-US"/>
          </a:p>
        </p:txBody>
      </p:sp>
      <p:sp>
        <p:nvSpPr>
          <p:cNvPr id="6" name="Footer Placeholder 8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9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9BD602-531B-4CF0-A9EF-76B2109E35AA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9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9E7141-A4F5-454E-9396-145F5B991664}" type="datetime1">
              <a:rPr lang="en-US"/>
              <a:pPr lvl="0"/>
              <a:t>9/2/2017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95DED4-4578-4624-80E4-79410DF39BFC}" type="slidenum">
              <a:t>‹Nr.›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8A8A9C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446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648696" y="381003"/>
            <a:ext cx="2476496" cy="589755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761996" y="381003"/>
            <a:ext cx="7734296" cy="589755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CEC375-4AF7-4287-A96A-B5701CEE7F90}" type="datetime1">
              <a:rPr lang="en-US"/>
              <a:pPr lvl="0"/>
              <a:t>9/2/2017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1E22F1-999B-4CF1-83F9-39AB22C96625}" type="slidenum">
              <a:t>‹Nr.›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8A8A9C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302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609603" y="277813"/>
            <a:ext cx="10972800" cy="1139827"/>
          </a:xfr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609603" y="1600200"/>
            <a:ext cx="5384801" cy="4530723"/>
          </a:xfrm>
        </p:spPr>
        <p:txBody>
          <a:bodyPr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6197602" y="1600200"/>
            <a:ext cx="5384801" cy="4530723"/>
          </a:xfrm>
        </p:spPr>
        <p:txBody>
          <a:bodyPr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0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 lang="fr-FR"/>
            </a:lvl1pPr>
          </a:lstStyle>
          <a:p>
            <a:pPr lvl="0"/>
            <a:endParaRPr lang="fr-FR"/>
          </a:p>
        </p:txBody>
      </p:sp>
      <p:sp>
        <p:nvSpPr>
          <p:cNvPr id="6" name="Rectangle 41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fr-FR"/>
            </a:lvl1pPr>
          </a:lstStyle>
          <a:p>
            <a:pPr lvl="0"/>
            <a:endParaRPr lang="fr-FR"/>
          </a:p>
        </p:txBody>
      </p:sp>
      <p:sp>
        <p:nvSpPr>
          <p:cNvPr id="7" name="Rectangle 4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fr-FR"/>
            </a:lvl1pPr>
          </a:lstStyle>
          <a:p>
            <a:pPr lvl="0"/>
            <a:fld id="{2BDFBCC5-C389-44F1-88AF-AE5B10F61206}" type="slidenum"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26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E3E90B-6F4B-4D6D-A341-948F70F4F7D8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</p:spTree>
    <p:extLst>
      <p:ext uri="{BB962C8B-B14F-4D97-AF65-F5344CB8AC3E}">
        <p14:creationId xmlns:p14="http://schemas.microsoft.com/office/powerpoint/2010/main" val="243070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66DBAF-C352-43B1-B86D-BA5FFB6DF64E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</p:spTree>
    <p:extLst>
      <p:ext uri="{BB962C8B-B14F-4D97-AF65-F5344CB8AC3E}">
        <p14:creationId xmlns:p14="http://schemas.microsoft.com/office/powerpoint/2010/main" val="320903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FB9612-870A-4748-89D0-4FCE0CB11E03}" type="datetime1">
              <a:rPr lang="en-US"/>
              <a:pPr lvl="0"/>
              <a:t>9/2/2017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A8DE55-CFE6-472E-A78C-96A3220DF016}" type="slidenum">
              <a:t>‹Nr.›</a:t>
            </a:fld>
            <a:endParaRPr lang="en-US"/>
          </a:p>
        </p:txBody>
      </p:sp>
      <p:sp>
        <p:nvSpPr>
          <p:cNvPr id="7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8A8A9C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216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/>
          <a:lstStyle>
            <a:lvl1pPr>
              <a:lnSpc>
                <a:spcPct val="85000"/>
              </a:lnSpc>
              <a:defRPr sz="720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/>
          <a:lstStyle>
            <a:lvl1pPr marL="0" indent="0">
              <a:buNone/>
              <a:defRPr sz="2200" spc="30">
                <a:solidFill>
                  <a:srgbClr val="7F7F7F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01736D-1894-4577-8ADE-D0CFCE9E310F}" type="datetime1">
              <a:rPr lang="en-US"/>
              <a:pPr lvl="0"/>
              <a:t>9/2/2017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2D4A0D-C644-4EC2-908D-E893BEB26A50}" type="slidenum">
              <a:t>‹Nr.›</a:t>
            </a:fld>
            <a:endParaRPr lang="en-US"/>
          </a:p>
        </p:txBody>
      </p:sp>
      <p:sp>
        <p:nvSpPr>
          <p:cNvPr id="7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8A8A9C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782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261872" y="1828800"/>
            <a:ext cx="448056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26480" y="1828800"/>
            <a:ext cx="448056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262690-4B0C-416D-A51A-0ABCB02E488C}" type="datetime1">
              <a:rPr lang="en-US"/>
              <a:pPr lvl="0"/>
              <a:t>9/2/2017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DD1BF9-F2CD-498F-BCCA-3D77B6C2B70A}" type="slidenum">
              <a:t>‹Nr.›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8A8A9C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871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61872" y="1713658"/>
            <a:ext cx="4480560" cy="7315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>
                <a:solidFill>
                  <a:srgbClr val="45455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1261872" y="2507549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26480" y="1713658"/>
            <a:ext cx="4480560" cy="731520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2000"/>
              </a:spcBef>
              <a:buNone/>
              <a:defRPr>
                <a:solidFill>
                  <a:srgbClr val="45455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26480" y="2507549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C09659-8BD2-4350-BC90-4DBABBB21F30}" type="datetime1">
              <a:rPr lang="en-US"/>
              <a:pPr lvl="0"/>
              <a:t>9/2/2017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8A8A17-E0D8-4074-8D82-9D7827A768E0}" type="slidenum">
              <a:t>‹Nr.›</a:t>
            </a:fld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8A8A9C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192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7C0FF1-9600-459C-B4A2-C8D38133C5E6}" type="datetime1">
              <a:rPr lang="en-US"/>
              <a:pPr lvl="0"/>
              <a:t>9/2/2017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C1C525-CCC5-4D2F-A4B5-4B8EEB17F539}" type="slidenum">
              <a:t>‹Nr.›</a:t>
            </a:fld>
            <a:endParaRPr lang="en-US"/>
          </a:p>
        </p:txBody>
      </p:sp>
      <p:sp>
        <p:nvSpPr>
          <p:cNvPr id="6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8A8A9C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497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A92173-162B-437D-B0B2-BE0EBD9EB5D0}" type="datetime1">
              <a:rPr lang="en-US"/>
              <a:pPr lvl="0"/>
              <a:t>9/2/2017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6D0E31-4ABA-4057-89CC-F2251F452157}" type="slidenum">
              <a:t>‹Nr.›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8A8A9C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945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41248" y="457200"/>
            <a:ext cx="3200400" cy="16002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04270" y="685800"/>
            <a:ext cx="6079068" cy="5486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41248" y="2099736"/>
            <a:ext cx="3200400" cy="3810003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0ED700-D704-434C-991F-6AC91F4EAB63}" type="datetime1">
              <a:rPr lang="en-US"/>
              <a:pPr lvl="0"/>
              <a:t>9/2/2017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DBDF18-490E-4C60-8DDE-57C8FDF8A33E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4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5105396"/>
            <a:ext cx="11292840" cy="1752603"/>
          </a:xfrm>
          <a:prstGeom prst="rect">
            <a:avLst/>
          </a:prstGeom>
          <a:solidFill>
            <a:srgbClr val="454551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914400" y="5257800"/>
            <a:ext cx="9982203" cy="914400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2"/>
          <p:cNvSpPr txBox="1">
            <a:spLocks noGrp="1"/>
          </p:cNvSpPr>
          <p:nvPr>
            <p:ph type="pic" idx="1"/>
          </p:nvPr>
        </p:nvSpPr>
        <p:spPr>
          <a:xfrm>
            <a:off x="0" y="0"/>
            <a:ext cx="11292840" cy="5128924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914400" y="6108585"/>
            <a:ext cx="9982203" cy="5970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rgbClr val="BFBFBF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5EC9BC-C1BD-42D1-8ABC-D161EFEA74A1}" type="datetime1">
              <a:rPr lang="en-US"/>
              <a:pPr lvl="0"/>
              <a:t>9/2/2017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C24C4B-585F-452E-A645-040F9C97E18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4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E32D91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itle Placeholder 1"/>
          <p:cNvSpPr txBox="1">
            <a:spLocks noGrp="1"/>
          </p:cNvSpPr>
          <p:nvPr>
            <p:ph type="title"/>
          </p:nvPr>
        </p:nvSpPr>
        <p:spPr>
          <a:xfrm>
            <a:off x="1261872" y="294199"/>
            <a:ext cx="9692640" cy="13971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27432" rIns="91440" bIns="45720" anchor="b" anchorCtr="0" compatLnSpc="1">
            <a:normAutofit/>
          </a:bodyPr>
          <a:lstStyle/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2"/>
          </p:nvPr>
        </p:nvSpPr>
        <p:spPr>
          <a:xfrm rot="16200004">
            <a:off x="10797557" y="998543"/>
            <a:ext cx="19049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50" b="0" i="0" u="none" strike="noStrike" kern="1200" cap="none" spc="0" baseline="0">
                <a:solidFill>
                  <a:srgbClr val="F4ABD3"/>
                </a:solidFill>
                <a:uFillTx/>
                <a:latin typeface="Century Schoolbook"/>
              </a:defRPr>
            </a:lvl1pPr>
          </a:lstStyle>
          <a:p>
            <a:pPr lvl="0"/>
            <a:fld id="{D6DB408E-42C6-4F16-AEC7-958391ABAF71}" type="datetime1">
              <a:rPr lang="en-US"/>
              <a:pPr lvl="0"/>
              <a:t>9/2/2017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3"/>
          </p:nvPr>
        </p:nvSpPr>
        <p:spPr>
          <a:xfrm rot="16200004">
            <a:off x="9959353" y="4046520"/>
            <a:ext cx="35814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50" b="0" i="0" u="none" strike="noStrike" kern="1200" cap="none" spc="0" baseline="0">
                <a:solidFill>
                  <a:srgbClr val="F4ABD3"/>
                </a:solidFill>
                <a:uFillTx/>
                <a:latin typeface="Century Schoolbook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9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5720" rIns="45720" bIns="45720" anchor="ctr" anchorCtr="1" compatLnSpc="1">
            <a:norm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3600" b="0" i="0" u="none" strike="noStrike" kern="1200" cap="none" spc="0" baseline="0">
                <a:solidFill>
                  <a:srgbClr val="EE81BD"/>
                </a:solidFill>
                <a:uFillTx/>
                <a:latin typeface="Century Schoolbook"/>
              </a:defRPr>
            </a:lvl1pPr>
          </a:lstStyle>
          <a:p>
            <a:pPr lvl="0"/>
            <a:fld id="{D861A442-088F-4582-B65A-08D4CD1C54D2}" type="slidenum"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4" r:id="rId13"/>
    <p:sldLayoutId id="2147483665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4400" b="1" i="0" u="none" strike="noStrike" kern="1200" cap="none" spc="-50" baseline="0">
          <a:solidFill>
            <a:srgbClr val="E32D91"/>
          </a:solidFill>
          <a:uFillTx/>
          <a:latin typeface="Century Schoolbook"/>
        </a:defRPr>
      </a:lvl1pPr>
    </p:titleStyle>
    <p:bodyStyle>
      <a:lvl1pPr marL="182880" marR="0" lvl="0" indent="-182880" algn="l" defTabSz="914400" rtl="0" fontAlgn="auto" hangingPunct="1">
        <a:lnSpc>
          <a:spcPct val="95000"/>
        </a:lnSpc>
        <a:spcBef>
          <a:spcPts val="1400"/>
        </a:spcBef>
        <a:spcAft>
          <a:spcPts val="200"/>
        </a:spcAft>
        <a:buClr>
          <a:srgbClr val="E32D91"/>
        </a:buClr>
        <a:buSzPct val="80000"/>
        <a:buFont typeface="Arial" pitchFamily="34"/>
        <a:buChar char="•"/>
        <a:tabLst/>
        <a:defRPr lang="fr-FR" sz="2000" b="0" i="0" u="none" strike="noStrike" kern="1200" cap="none" spc="10" baseline="0">
          <a:solidFill>
            <a:srgbClr val="595959"/>
          </a:solidFill>
          <a:uFillTx/>
          <a:latin typeface="Century Schoolbook"/>
        </a:defRPr>
      </a:lvl1pPr>
      <a:lvl2pPr marL="457200" marR="0" lvl="1" indent="-182880" algn="l" defTabSz="914400" rtl="0" fontAlgn="auto" hangingPunct="1">
        <a:lnSpc>
          <a:spcPct val="90000"/>
        </a:lnSpc>
        <a:spcBef>
          <a:spcPts val="300"/>
        </a:spcBef>
        <a:spcAft>
          <a:spcPts val="300"/>
        </a:spcAft>
        <a:buClr>
          <a:srgbClr val="E32D91"/>
        </a:buClr>
        <a:buSzPct val="100000"/>
        <a:buFont typeface="Wingdings 2" pitchFamily="18"/>
        <a:buChar char=""/>
        <a:tabLst/>
        <a:defRPr lang="fr-FR" sz="1800" b="0" i="0" u="none" strike="noStrike" kern="1200" cap="none" spc="0" baseline="0">
          <a:solidFill>
            <a:srgbClr val="595959"/>
          </a:solidFill>
          <a:uFillTx/>
          <a:latin typeface="Century Schoolbook"/>
        </a:defRPr>
      </a:lvl2pPr>
      <a:lvl3pPr marL="731520" marR="0" lvl="2" indent="-182880" algn="l" defTabSz="914400" rtl="0" fontAlgn="auto" hangingPunct="1">
        <a:lnSpc>
          <a:spcPct val="90000"/>
        </a:lnSpc>
        <a:spcBef>
          <a:spcPts val="300"/>
        </a:spcBef>
        <a:spcAft>
          <a:spcPts val="300"/>
        </a:spcAft>
        <a:buClr>
          <a:srgbClr val="E32D91"/>
        </a:buClr>
        <a:buSzPct val="100000"/>
        <a:buFont typeface="Wingdings 2" pitchFamily="18"/>
        <a:buChar char=""/>
        <a:tabLst/>
        <a:defRPr lang="fr-FR" sz="1600" b="0" i="0" u="none" strike="noStrike" kern="1200" cap="none" spc="0" baseline="0">
          <a:solidFill>
            <a:srgbClr val="595959"/>
          </a:solidFill>
          <a:uFillTx/>
          <a:latin typeface="Century Schoolbook"/>
        </a:defRPr>
      </a:lvl3pPr>
      <a:lvl4pPr marL="1005840" marR="0" lvl="3" indent="-182880" algn="l" defTabSz="914400" rtl="0" fontAlgn="auto" hangingPunct="1">
        <a:lnSpc>
          <a:spcPct val="90000"/>
        </a:lnSpc>
        <a:spcBef>
          <a:spcPts val="300"/>
        </a:spcBef>
        <a:spcAft>
          <a:spcPts val="300"/>
        </a:spcAft>
        <a:buClr>
          <a:srgbClr val="E32D91"/>
        </a:buClr>
        <a:buSzPct val="100000"/>
        <a:buFont typeface="Wingdings 2" pitchFamily="18"/>
        <a:buChar char=""/>
        <a:tabLst/>
        <a:defRPr lang="fr-FR" sz="1400" b="0" i="0" u="none" strike="noStrike" kern="1200" cap="none" spc="0" baseline="0">
          <a:solidFill>
            <a:srgbClr val="595959"/>
          </a:solidFill>
          <a:uFillTx/>
          <a:latin typeface="Century Schoolbook"/>
        </a:defRPr>
      </a:lvl4pPr>
      <a:lvl5pPr marL="1280160" marR="0" lvl="4" indent="-182880" algn="l" defTabSz="914400" rtl="0" fontAlgn="auto" hangingPunct="1">
        <a:lnSpc>
          <a:spcPct val="90000"/>
        </a:lnSpc>
        <a:spcBef>
          <a:spcPts val="300"/>
        </a:spcBef>
        <a:spcAft>
          <a:spcPts val="300"/>
        </a:spcAft>
        <a:buClr>
          <a:srgbClr val="E32D91"/>
        </a:buClr>
        <a:buSzPct val="100000"/>
        <a:buFont typeface="Wingdings 2" pitchFamily="18"/>
        <a:buChar char=""/>
        <a:tabLst/>
        <a:defRPr lang="fr-FR" sz="1400" b="0" i="0" u="none" strike="noStrike" kern="1200" cap="none" spc="0" baseline="0">
          <a:solidFill>
            <a:srgbClr val="595959"/>
          </a:solidFill>
          <a:uFillTx/>
          <a:latin typeface="Century Schoolbook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gerliebi.ch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7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f/Earth_Eastern_Hemisphere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3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1249683" y="447873"/>
            <a:ext cx="9692640" cy="765115"/>
          </a:xfrm>
          <a:solidFill>
            <a:schemeClr val="accent6"/>
          </a:solidFill>
        </p:spPr>
        <p:txBody>
          <a:bodyPr anchorCtr="1"/>
          <a:lstStyle/>
          <a:p>
            <a:pPr lvl="0" algn="ctr"/>
            <a:r>
              <a:rPr lang="de-DE" sz="4000" dirty="0">
                <a:solidFill>
                  <a:srgbClr val="000000"/>
                </a:solidFill>
              </a:rPr>
              <a:t>Meine Homepage: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1981203" y="2062063"/>
            <a:ext cx="8229600" cy="4462564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5000"/>
              </a:lnSpc>
              <a:buNone/>
            </a:pPr>
            <a:r>
              <a:rPr lang="de-DE" sz="3200" dirty="0">
                <a:solidFill>
                  <a:srgbClr val="A8EDF0"/>
                </a:solidFill>
                <a:effectLst>
                  <a:outerShdw dist="38096" dir="2700000">
                    <a:srgbClr val="000000"/>
                  </a:outerShdw>
                </a:effectLst>
              </a:rPr>
              <a:t>Herzlich willkommen!</a:t>
            </a:r>
          </a:p>
          <a:p>
            <a:pPr lvl="0">
              <a:lnSpc>
                <a:spcPct val="85000"/>
              </a:lnSpc>
              <a:buNone/>
            </a:pPr>
            <a:endParaRPr lang="de-DE" sz="4000" b="1" dirty="0">
              <a:solidFill>
                <a:srgbClr val="FF3300"/>
              </a:solidFill>
            </a:endParaRPr>
          </a:p>
          <a:p>
            <a:pPr lvl="0" algn="ctr">
              <a:lnSpc>
                <a:spcPct val="85000"/>
              </a:lnSpc>
              <a:buNone/>
            </a:pPr>
            <a:r>
              <a:rPr lang="de-DE" sz="3200" dirty="0">
                <a:solidFill>
                  <a:srgbClr val="00FF00"/>
                </a:solidFill>
                <a:effectLst>
                  <a:outerShdw dist="38096" dir="2700000">
                    <a:srgbClr val="000000"/>
                  </a:outerShdw>
                </a:effectLst>
              </a:rPr>
              <a:t>www.rogerliebi.ch</a:t>
            </a:r>
          </a:p>
          <a:p>
            <a:pPr lvl="0">
              <a:lnSpc>
                <a:spcPct val="85000"/>
              </a:lnSpc>
              <a:buNone/>
            </a:pPr>
            <a:endParaRPr lang="de-DE" sz="2800" b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de-DE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Veranstaltungskalender</a:t>
            </a:r>
          </a:p>
          <a:p>
            <a:pPr>
              <a:lnSpc>
                <a:spcPct val="90000"/>
              </a:lnSpc>
              <a:defRPr/>
            </a:pPr>
            <a:r>
              <a:rPr lang="de-DE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Skripte zum Downloaden</a:t>
            </a:r>
          </a:p>
          <a:p>
            <a:pPr>
              <a:lnSpc>
                <a:spcPct val="90000"/>
              </a:lnSpc>
              <a:defRPr/>
            </a:pPr>
            <a:r>
              <a:rPr lang="de-DE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Shop: Kassetten, Bücher</a:t>
            </a:r>
          </a:p>
          <a:p>
            <a:pPr>
              <a:lnSpc>
                <a:spcPct val="90000"/>
              </a:lnSpc>
              <a:defRPr/>
            </a:pPr>
            <a:r>
              <a:rPr lang="de-DE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etc.</a:t>
            </a:r>
          </a:p>
        </p:txBody>
      </p:sp>
      <p:sp>
        <p:nvSpPr>
          <p:cNvPr id="4" name="Rechteck 1"/>
          <p:cNvSpPr/>
          <p:nvPr/>
        </p:nvSpPr>
        <p:spPr>
          <a:xfrm>
            <a:off x="6096000" y="5792788"/>
            <a:ext cx="4572000" cy="341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de-DE" sz="1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info@rogerliebi.ch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5137" y="-406445"/>
            <a:ext cx="9692640" cy="1397120"/>
          </a:xfrm>
        </p:spPr>
        <p:txBody>
          <a:bodyPr/>
          <a:lstStyle/>
          <a:p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Rosch aus dem äussersten Norden</a:t>
            </a:r>
            <a:endParaRPr lang="de-CH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714879" y="6315701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FB</a:t>
            </a:r>
            <a:endParaRPr lang="de-CH" sz="1200" dirty="0"/>
          </a:p>
        </p:txBody>
      </p:sp>
      <p:sp>
        <p:nvSpPr>
          <p:cNvPr id="7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97" y="1409120"/>
            <a:ext cx="6911440" cy="5183580"/>
          </a:xfrm>
          <a:prstGeom prst="rect">
            <a:avLst/>
          </a:prstGeom>
        </p:spPr>
      </p:pic>
      <p:sp>
        <p:nvSpPr>
          <p:cNvPr id="11" name="Inhaltsplatzhalter 3"/>
          <p:cNvSpPr>
            <a:spLocks noGrp="1"/>
          </p:cNvSpPr>
          <p:nvPr>
            <p:ph idx="2"/>
          </p:nvPr>
        </p:nvSpPr>
        <p:spPr>
          <a:xfrm>
            <a:off x="8284625" y="1825242"/>
            <a:ext cx="3907375" cy="4351336"/>
          </a:xfrm>
        </p:spPr>
        <p:txBody>
          <a:bodyPr/>
          <a:lstStyle/>
          <a:p>
            <a:r>
              <a:rPr lang="de-CH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Hes</a:t>
            </a:r>
            <a:r>
              <a:rPr lang="de-C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38,15</a:t>
            </a:r>
          </a:p>
          <a:p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31,8</a:t>
            </a:r>
          </a:p>
          <a:p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16,14</a:t>
            </a:r>
            <a:r>
              <a:rPr lang="de-C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de-CH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 flipV="1">
            <a:off x="4928260" y="3194462"/>
            <a:ext cx="11875" cy="8064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43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5137" y="-406445"/>
            <a:ext cx="9692640" cy="1397120"/>
          </a:xfrm>
        </p:spPr>
        <p:txBody>
          <a:bodyPr/>
          <a:lstStyle/>
          <a:p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Land der Chinesen im Osten</a:t>
            </a:r>
            <a:endParaRPr lang="de-CH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714879" y="6315701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FB</a:t>
            </a:r>
            <a:endParaRPr lang="de-CH" sz="1200" dirty="0"/>
          </a:p>
        </p:txBody>
      </p:sp>
      <p:sp>
        <p:nvSpPr>
          <p:cNvPr id="7" name="Rectangle 12"/>
          <p:cNvSpPr/>
          <p:nvPr/>
        </p:nvSpPr>
        <p:spPr>
          <a:xfrm>
            <a:off x="11304273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98" y="1383041"/>
            <a:ext cx="6911440" cy="5183580"/>
          </a:xfrm>
          <a:prstGeom prst="rect">
            <a:avLst/>
          </a:prstGeom>
        </p:spPr>
      </p:pic>
      <p:cxnSp>
        <p:nvCxnSpPr>
          <p:cNvPr id="10" name="Gerade Verbindung mit Pfeil 9"/>
          <p:cNvCxnSpPr/>
          <p:nvPr/>
        </p:nvCxnSpPr>
        <p:spPr>
          <a:xfrm flipV="1">
            <a:off x="4928260" y="3990109"/>
            <a:ext cx="1425039" cy="108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029"/>
          <p:cNvSpPr txBox="1">
            <a:spLocks noChangeArrowheads="1"/>
          </p:cNvSpPr>
          <p:nvPr/>
        </p:nvSpPr>
        <p:spPr bwMode="auto">
          <a:xfrm>
            <a:off x="6094704" y="1383041"/>
            <a:ext cx="6689005" cy="331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  <a:defRPr/>
            </a:pPr>
            <a:r>
              <a:rPr lang="de-DE" altLang="fr-FR" sz="2000" b="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Jesaja 49,12: </a:t>
            </a:r>
            <a:br>
              <a:rPr lang="de-DE" altLang="fr-FR" sz="2000" b="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de-DE" altLang="fr-FR" sz="2000" kern="0" dirty="0">
                <a:solidFill>
                  <a:srgbClr val="FFFF00"/>
                </a:solidFill>
                <a:cs typeface="Arial" charset="0"/>
              </a:rPr>
              <a:t/>
            </a:r>
            <a:br>
              <a:rPr lang="de-DE" altLang="fr-FR" sz="2000" kern="0" dirty="0">
                <a:solidFill>
                  <a:srgbClr val="FFFF00"/>
                </a:solidFill>
                <a:cs typeface="Arial" charset="0"/>
              </a:rPr>
            </a:br>
            <a:r>
              <a:rPr lang="de-DE" altLang="fr-F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Siehe, diese werden </a:t>
            </a:r>
            <a:br>
              <a:rPr lang="de-DE" altLang="fr-F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fr-F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von ferne kommen [S], </a:t>
            </a:r>
            <a:br>
              <a:rPr lang="de-DE" altLang="fr-F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fr-F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und siehe, diese von Norden </a:t>
            </a:r>
            <a:br>
              <a:rPr lang="de-DE" altLang="fr-F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fr-F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und von Westen, und diese </a:t>
            </a:r>
            <a:br>
              <a:rPr lang="de-DE" altLang="fr-F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fr-FR" sz="20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aus dem Land der </a:t>
            </a:r>
            <a:r>
              <a:rPr lang="de-DE" altLang="fr-FR" sz="20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Sinesen</a:t>
            </a:r>
            <a:r>
              <a:rPr lang="de-DE" altLang="fr-F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fr-F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de-DE" altLang="fr-FR" sz="20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altLang="fr-FR" sz="2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].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126116" y="3644152"/>
            <a:ext cx="2989188" cy="109302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de-D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Franz Delitzsch (Jesaja-Kommentar; S. 487-489): </a:t>
            </a:r>
            <a:br>
              <a:rPr lang="de-D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de-DE" altLang="fr-F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Das westlichste Land des </a:t>
            </a:r>
            <a:r>
              <a:rPr lang="de-DE" altLang="fr-F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chinesischen </a:t>
            </a:r>
            <a:r>
              <a:rPr lang="de-DE" altLang="fr-F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Feudalstaates hiess von 897-206 v. Chr. „Tsin“</a:t>
            </a:r>
            <a:r>
              <a:rPr lang="de-D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br>
              <a:rPr lang="de-D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Land Sinim = Land </a:t>
            </a: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der </a:t>
            </a:r>
            <a:r>
              <a:rPr lang="de-D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Sinesen</a:t>
            </a:r>
            <a:r>
              <a:rPr lang="de-D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de-D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Wingdings" pitchFamily="2" charset="2"/>
              </a:rPr>
              <a:t> China!</a:t>
            </a:r>
            <a:endParaRPr lang="de-D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28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4017" y="1412776"/>
            <a:ext cx="8850982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feld 4"/>
          <p:cNvSpPr txBox="1"/>
          <p:nvPr/>
        </p:nvSpPr>
        <p:spPr>
          <a:xfrm>
            <a:off x="8525313" y="5679505"/>
            <a:ext cx="19992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/>
              <a:t>Captain</a:t>
            </a:r>
            <a:r>
              <a:rPr lang="fr-FR" sz="1000" dirty="0"/>
              <a:t> Blood GNU 1.2 or </a:t>
            </a:r>
            <a:r>
              <a:rPr lang="fr-FR" sz="1000" dirty="0" err="1"/>
              <a:t>later</a:t>
            </a:r>
            <a:endParaRPr lang="fr-FR" sz="1000" dirty="0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V="1">
            <a:off x="3143672" y="4725146"/>
            <a:ext cx="792088" cy="115212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 flipH="1">
            <a:off x="5663952" y="836712"/>
            <a:ext cx="1368152" cy="266429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" name="Textfeld 7"/>
          <p:cNvSpPr txBox="1"/>
          <p:nvPr/>
        </p:nvSpPr>
        <p:spPr>
          <a:xfrm>
            <a:off x="1991544" y="6093296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König des Südens (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 11</a:t>
            </a: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Ägypten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743712" y="143635"/>
            <a:ext cx="55605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König des 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Nordens (Dan 11)</a:t>
            </a:r>
            <a:endParaRPr lang="de-D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= </a:t>
            </a:r>
            <a:r>
              <a:rPr lang="de-DE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Gross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-Syrien</a:t>
            </a: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 rot="-4857145">
            <a:off x="5406459" y="2968446"/>
            <a:ext cx="908623" cy="94816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Rectangle 12"/>
          <p:cNvSpPr/>
          <p:nvPr/>
        </p:nvSpPr>
        <p:spPr>
          <a:xfrm>
            <a:off x="11304273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35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Grp="1"/>
          </p:cNvSpPr>
          <p:nvPr>
            <p:ph type="title"/>
          </p:nvPr>
        </p:nvSpPr>
        <p:spPr>
          <a:xfrm>
            <a:off x="441450" y="-788712"/>
            <a:ext cx="10839634" cy="16383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 algn="ctr"/>
            <a:r>
              <a:rPr lang="fr-F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 «</a:t>
            </a:r>
            <a:r>
              <a:rPr lang="fr-F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orientiert</a:t>
            </a:r>
            <a:r>
              <a:rPr lang="fr-F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sich</a:t>
            </a:r>
            <a:r>
              <a:rPr lang="fr-F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 </a:t>
            </a:r>
            <a:r>
              <a:rPr lang="fr-F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  <a:r>
              <a:rPr lang="fr-F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Orient!</a:t>
            </a:r>
            <a:endParaRPr lang="fr-FR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740777" y="1500192"/>
            <a:ext cx="184151" cy="36671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1310151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hteck 13"/>
          <p:cNvSpPr/>
          <p:nvPr/>
        </p:nvSpPr>
        <p:spPr>
          <a:xfrm>
            <a:off x="1288696" y="5498450"/>
            <a:ext cx="549587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vordere Meer“ = das Tote Meer </a:t>
            </a:r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„das hintere Meer“ = das Mittelmeer</a:t>
            </a:r>
          </a:p>
          <a:p>
            <a:pPr>
              <a:lnSpc>
                <a:spcPct val="90000"/>
              </a:lnSpc>
              <a:defRPr/>
            </a:pP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(Joel 2,20)</a:t>
            </a:r>
          </a:p>
          <a:p>
            <a:pPr>
              <a:lnSpc>
                <a:spcPct val="90000"/>
              </a:lnSpc>
              <a:defRPr/>
            </a:pPr>
            <a:endParaRPr lang="de-DE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743846" y="4452590"/>
            <a:ext cx="3273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 smtClean="0">
                <a:cs typeface="Arial" panose="020B0604020202020204" pitchFamily="34" charset="0"/>
              </a:rPr>
              <a:t>FB</a:t>
            </a:r>
            <a:endParaRPr lang="de-DE" altLang="de-DE" sz="1000" dirty="0">
              <a:cs typeface="Arial" panose="020B0604020202020204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b="3676"/>
          <a:stretch>
            <a:fillRect/>
          </a:stretch>
        </p:blipFill>
        <p:spPr bwMode="auto">
          <a:xfrm rot="16200000">
            <a:off x="3797813" y="-1648177"/>
            <a:ext cx="4506707" cy="95249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/>
          <p:nvPr/>
        </p:nvSpPr>
        <p:spPr>
          <a:xfrm>
            <a:off x="7010762" y="5498450"/>
            <a:ext cx="549587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„rechts“ = Süden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„links“ = Norden</a:t>
            </a:r>
          </a:p>
          <a:p>
            <a:pPr>
              <a:lnSpc>
                <a:spcPct val="90000"/>
              </a:lnSpc>
              <a:defRPr/>
            </a:pP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de-DE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Hes</a:t>
            </a: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16,46)</a:t>
            </a:r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Line 3"/>
          <p:cNvSpPr>
            <a:spLocks noChangeShapeType="1"/>
          </p:cNvSpPr>
          <p:nvPr/>
        </p:nvSpPr>
        <p:spPr bwMode="auto">
          <a:xfrm flipV="1">
            <a:off x="5462650" y="849591"/>
            <a:ext cx="0" cy="367852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87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608" y="697961"/>
            <a:ext cx="5407769" cy="1397120"/>
          </a:xfrm>
        </p:spPr>
        <p:txBody>
          <a:bodyPr>
            <a:normAutofit fontScale="90000"/>
          </a:bodyPr>
          <a:lstStyle/>
          <a:p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«Ein Land, das von Milch und Honig fliesst»</a:t>
            </a:r>
            <a:endParaRPr lang="de-CH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322262" y="6424551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NASA</a:t>
            </a:r>
            <a:endParaRPr lang="de-CH" sz="1200" dirty="0"/>
          </a:p>
        </p:txBody>
      </p:sp>
      <p:sp>
        <p:nvSpPr>
          <p:cNvPr id="7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12" descr="MiddleEa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5312" y="200634"/>
            <a:ext cx="5108938" cy="6500916"/>
          </a:xfrm>
          <a:noFill/>
        </p:spPr>
      </p:pic>
      <p:sp>
        <p:nvSpPr>
          <p:cNvPr id="10" name="Rechteck 9"/>
          <p:cNvSpPr/>
          <p:nvPr/>
        </p:nvSpPr>
        <p:spPr>
          <a:xfrm>
            <a:off x="840608" y="2461064"/>
            <a:ext cx="51923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de-DE" sz="24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rün </a:t>
            </a: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Land für Ackerbau </a:t>
            </a: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 Fruchtsäfte / Honig</a:t>
            </a:r>
            <a:endParaRPr lang="de-DE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de-DE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de-DE" sz="24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braun</a:t>
            </a: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Land für Schaf- und Ziegenzucht </a:t>
            </a: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 Milch</a:t>
            </a:r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http://upload.wikimedia.org/wikipedia/commons/8/84/Afghan_shepherd_and_his_fl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607" y="4376928"/>
            <a:ext cx="3468496" cy="2329043"/>
          </a:xfrm>
          <a:prstGeom prst="rect">
            <a:avLst/>
          </a:prstGeom>
          <a:noFill/>
        </p:spPr>
      </p:pic>
      <p:sp>
        <p:nvSpPr>
          <p:cNvPr id="3" name="Textfeld 2"/>
          <p:cNvSpPr txBox="1"/>
          <p:nvPr/>
        </p:nvSpPr>
        <p:spPr>
          <a:xfrm>
            <a:off x="4345064" y="6424551"/>
            <a:ext cx="668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FB</a:t>
            </a:r>
            <a:endParaRPr lang="de-CH" sz="1200" dirty="0"/>
          </a:p>
        </p:txBody>
      </p:sp>
      <p:sp>
        <p:nvSpPr>
          <p:cNvPr id="4" name="Textfeld 3"/>
          <p:cNvSpPr txBox="1"/>
          <p:nvPr/>
        </p:nvSpPr>
        <p:spPr>
          <a:xfrm>
            <a:off x="6749595" y="4519432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Wüste </a:t>
            </a:r>
          </a:p>
          <a:p>
            <a:r>
              <a:rPr lang="de-CH" sz="1200" dirty="0" smtClean="0"/>
              <a:t>Negev</a:t>
            </a:r>
            <a:endParaRPr lang="de-CH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7156913" y="3915263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>
                <a:solidFill>
                  <a:schemeClr val="bg1"/>
                </a:solidFill>
              </a:rPr>
              <a:t>Wüste </a:t>
            </a:r>
          </a:p>
          <a:p>
            <a:r>
              <a:rPr lang="de-CH" sz="1200" dirty="0" smtClean="0">
                <a:solidFill>
                  <a:schemeClr val="bg1"/>
                </a:solidFill>
              </a:rPr>
              <a:t>Judäa</a:t>
            </a:r>
            <a:endParaRPr lang="de-CH" sz="1200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 rot="17638006">
            <a:off x="6786561" y="3010129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>
                <a:solidFill>
                  <a:schemeClr val="bg1"/>
                </a:solidFill>
              </a:rPr>
              <a:t>Ackerland</a:t>
            </a:r>
            <a:endParaRPr lang="de-CH" sz="1200" dirty="0">
              <a:solidFill>
                <a:schemeClr val="bg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499089" y="4858305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2Mo 3,8</a:t>
            </a:r>
            <a:endParaRPr lang="de-CH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37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37491" y="1101722"/>
            <a:ext cx="5407769" cy="1397120"/>
          </a:xfrm>
        </p:spPr>
        <p:txBody>
          <a:bodyPr>
            <a:normAutofit fontScale="90000"/>
          </a:bodyPr>
          <a:lstStyle/>
          <a:p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«Ein Land, das von Milch und Honig fliesst»</a:t>
            </a:r>
            <a:endParaRPr lang="de-CH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453899" y="3040082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FB</a:t>
            </a:r>
            <a:endParaRPr lang="de-CH" sz="1200" dirty="0"/>
          </a:p>
        </p:txBody>
      </p:sp>
      <p:sp>
        <p:nvSpPr>
          <p:cNvPr id="7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00" y="3040082"/>
            <a:ext cx="6472162" cy="363384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534273" y="4263242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2Mo 3,8</a:t>
            </a:r>
            <a:endParaRPr lang="de-CH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188" y="225631"/>
            <a:ext cx="4771241" cy="268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2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8044" y="3975550"/>
            <a:ext cx="2009470" cy="1397120"/>
          </a:xfrm>
        </p:spPr>
        <p:txBody>
          <a:bodyPr>
            <a:normAutofit fontScale="90000"/>
          </a:bodyPr>
          <a:lstStyle/>
          <a:p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«Ein Land, das von Milch und Honig fliesst»</a:t>
            </a:r>
            <a:endParaRPr lang="de-CH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771297" y="6222671"/>
            <a:ext cx="1887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err="1" smtClean="0"/>
              <a:t>Haravi</a:t>
            </a:r>
            <a:r>
              <a:rPr lang="de-CH" sz="1200" dirty="0" smtClean="0"/>
              <a:t> </a:t>
            </a:r>
            <a:r>
              <a:rPr lang="de-CH" sz="1200" dirty="0" err="1" smtClean="0"/>
              <a:t>Sappir</a:t>
            </a:r>
            <a:r>
              <a:rPr lang="de-CH" sz="1200" dirty="0" smtClean="0"/>
              <a:t> CC-BY 2.5</a:t>
            </a:r>
            <a:endParaRPr lang="de-CH" sz="1200" dirty="0"/>
          </a:p>
        </p:txBody>
      </p:sp>
      <p:sp>
        <p:nvSpPr>
          <p:cNvPr id="7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5669098" y="190006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2Mo 3,8</a:t>
            </a:r>
            <a:endParaRPr lang="de-CH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513" y="937473"/>
            <a:ext cx="7781493" cy="519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4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4841" y="0"/>
            <a:ext cx="4325919" cy="1397120"/>
          </a:xfrm>
        </p:spPr>
        <p:txBody>
          <a:bodyPr/>
          <a:lstStyle/>
          <a:p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 Dan bis Beer </a:t>
            </a:r>
            <a:r>
              <a:rPr lang="de-CH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Sheva</a:t>
            </a:r>
            <a:endParaRPr lang="de-CH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797628" y="6388925"/>
            <a:ext cx="17876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Captain Blood GNU 1.2</a:t>
            </a:r>
            <a:endParaRPr lang="de-CH" sz="1200" dirty="0"/>
          </a:p>
        </p:txBody>
      </p:sp>
      <p:sp>
        <p:nvSpPr>
          <p:cNvPr id="7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5083" y="0"/>
            <a:ext cx="5701331" cy="9563709"/>
          </a:xfrm>
          <a:noFill/>
        </p:spPr>
      </p:pic>
      <p:sp>
        <p:nvSpPr>
          <p:cNvPr id="11" name="Rechteck 10"/>
          <p:cNvSpPr/>
          <p:nvPr/>
        </p:nvSpPr>
        <p:spPr>
          <a:xfrm>
            <a:off x="864841" y="1238704"/>
            <a:ext cx="375112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  <a:tabLst>
                <a:tab pos="900430" algn="l"/>
              </a:tabLst>
            </a:pPr>
            <a:endParaRPr lang="de-CH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 flipV="1">
            <a:off x="6697684" y="1173324"/>
            <a:ext cx="2861952" cy="44759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6068292" y="4678878"/>
            <a:ext cx="1959427" cy="55814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" name="Rechteck 12"/>
          <p:cNvSpPr/>
          <p:nvPr/>
        </p:nvSpPr>
        <p:spPr>
          <a:xfrm>
            <a:off x="940342" y="2274838"/>
            <a:ext cx="37511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  <a:tabLst>
                <a:tab pos="900430" algn="l"/>
              </a:tabLst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Rich 20,1; 1Sam 3,20; 2Sam 3,10; 17,11; 24,2.15; 1Kön 5,5; 1Chron 21,1; 2Chron 30,5</a:t>
            </a:r>
            <a:endParaRPr lang="de-CH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19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b="3676"/>
          <a:stretch>
            <a:fillRect/>
          </a:stretch>
        </p:blipFill>
        <p:spPr bwMode="auto">
          <a:xfrm>
            <a:off x="8885230" y="1"/>
            <a:ext cx="324485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48" y="1231187"/>
            <a:ext cx="8445367" cy="553774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0108" y="-391886"/>
            <a:ext cx="4325919" cy="1397120"/>
          </a:xfrm>
        </p:spPr>
        <p:txBody>
          <a:bodyPr>
            <a:normAutofit/>
          </a:bodyPr>
          <a:lstStyle/>
          <a:p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Übersicht</a:t>
            </a:r>
            <a:endParaRPr lang="de-CH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252015" y="639797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NASA</a:t>
            </a:r>
            <a:endParaRPr lang="de-CH" sz="1200" dirty="0"/>
          </a:p>
        </p:txBody>
      </p:sp>
      <p:sp>
        <p:nvSpPr>
          <p:cNvPr id="7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hteck 10"/>
          <p:cNvSpPr/>
          <p:nvPr/>
        </p:nvSpPr>
        <p:spPr>
          <a:xfrm>
            <a:off x="864841" y="1238704"/>
            <a:ext cx="375112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  <a:tabLst>
                <a:tab pos="900430" algn="l"/>
              </a:tabLst>
            </a:pPr>
            <a:endParaRPr lang="de-CH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51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b="3676"/>
          <a:stretch>
            <a:fillRect/>
          </a:stretch>
        </p:blipFill>
        <p:spPr bwMode="auto">
          <a:xfrm>
            <a:off x="7001864" y="-148811"/>
            <a:ext cx="3224379" cy="68147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6091" y="-458969"/>
            <a:ext cx="9692640" cy="1397120"/>
          </a:xfrm>
        </p:spPr>
        <p:txBody>
          <a:bodyPr/>
          <a:lstStyle/>
          <a:p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Berge Israels</a:t>
            </a:r>
            <a:endParaRPr lang="de-CH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797628" y="6388925"/>
            <a:ext cx="17876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Captain Blood GNU 1.2</a:t>
            </a:r>
            <a:endParaRPr lang="de-CH" sz="1200" dirty="0"/>
          </a:p>
        </p:txBody>
      </p:sp>
      <p:sp>
        <p:nvSpPr>
          <p:cNvPr id="7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hteck 10"/>
          <p:cNvSpPr/>
          <p:nvPr/>
        </p:nvSpPr>
        <p:spPr>
          <a:xfrm>
            <a:off x="864841" y="1238704"/>
            <a:ext cx="3751120" cy="4652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  <a:tabLst>
                <a:tab pos="900430" algn="l"/>
              </a:tabLst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Alle </a:t>
            </a: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18 Stellen 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mit dem Begriff „die Berge Israels“: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Hes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6,2.3; 19,9; 20,40; 33,28; 34,13.14.14; 35,12; 36,1.1.4.8; 37,22; 38,8; </a:t>
            </a: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39,2.4.17</a:t>
            </a:r>
          </a:p>
          <a:p>
            <a:pPr>
              <a:lnSpc>
                <a:spcPct val="150000"/>
              </a:lnSpc>
              <a:spcAft>
                <a:spcPts val="1000"/>
              </a:spcAft>
              <a:tabLst>
                <a:tab pos="900430" algn="l"/>
              </a:tabLst>
            </a:pP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Der „hohe Berg Israels“: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Hes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17,23; 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20,40</a:t>
            </a: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de-CH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5472411" y="1065291"/>
            <a:ext cx="3172825" cy="117914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79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710399"/>
            <a:ext cx="8229600" cy="627864"/>
          </a:xfrm>
          <a:solidFill>
            <a:srgbClr val="33CCCC"/>
          </a:solidFill>
        </p:spPr>
        <p:txBody>
          <a:bodyPr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altLang="de-DE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Vorträge: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92314" y="1844676"/>
            <a:ext cx="8302625" cy="3779496"/>
          </a:xfrm>
        </p:spPr>
        <p:txBody>
          <a:bodyPr>
            <a:spAutoFit/>
          </a:bodyPr>
          <a:lstStyle/>
          <a:p>
            <a:pPr marL="0" indent="0" algn="ctr" eaLnBrk="1" hangingPunct="1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de-DE" sz="2400" b="1" dirty="0">
                <a:solidFill>
                  <a:srgbClr val="A8ED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Herzlich willkommen!</a:t>
            </a:r>
          </a:p>
          <a:p>
            <a:pPr eaLnBrk="1" hangingPunct="1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de-DE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eaLnBrk="1" hangingPunct="1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de-D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www.sermon-online.de</a:t>
            </a:r>
            <a:endParaRPr lang="de-DE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hlinkClick r:id="rId3"/>
            </a:endParaRPr>
          </a:p>
          <a:p>
            <a:pPr eaLnBrk="1" hangingPunct="1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de-DE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de-DE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algn="ctr" eaLnBrk="1" hangingPunct="1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de-D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 “Roger Liebi”</a:t>
            </a:r>
          </a:p>
          <a:p>
            <a:pPr marL="0" indent="0" algn="ctr" eaLnBrk="1" hangingPunct="1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de-D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Gratisdownload von über 300 Vorträgen</a:t>
            </a:r>
            <a:endParaRPr lang="de-DE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79575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6091" y="-458969"/>
            <a:ext cx="9692640" cy="1397120"/>
          </a:xfrm>
        </p:spPr>
        <p:txBody>
          <a:bodyPr/>
          <a:lstStyle/>
          <a:p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Bethel und Baal-</a:t>
            </a:r>
            <a:r>
              <a:rPr lang="de-CH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Hazor</a:t>
            </a:r>
            <a:endParaRPr lang="de-CH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80" y="1508166"/>
            <a:ext cx="5351112" cy="4013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b="3676"/>
          <a:stretch>
            <a:fillRect/>
          </a:stretch>
        </p:blipFill>
        <p:spPr bwMode="auto">
          <a:xfrm>
            <a:off x="5870976" y="1604376"/>
            <a:ext cx="2006976" cy="4241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Gerade Verbindung mit Pfeil 13"/>
          <p:cNvCxnSpPr/>
          <p:nvPr/>
        </p:nvCxnSpPr>
        <p:spPr>
          <a:xfrm flipH="1">
            <a:off x="6403879" y="3172309"/>
            <a:ext cx="583140" cy="16364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V="1">
            <a:off x="6993603" y="1947553"/>
            <a:ext cx="294626" cy="122475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7026393" y="3172898"/>
            <a:ext cx="229045" cy="16305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7997091" y="661551"/>
            <a:ext cx="3094461" cy="51845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 fontScale="92500"/>
          </a:bodyPr>
          <a:lstStyle>
            <a:lvl1pPr marL="182880" marR="0" lvl="0" indent="-182880" algn="l" defTabSz="914400" rtl="0" fontAlgn="auto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E32D91"/>
              </a:buClr>
              <a:buSzPct val="80000"/>
              <a:buFont typeface="Arial" pitchFamily="34"/>
              <a:buChar char="•"/>
              <a:tabLst/>
              <a:defRPr lang="fr-FR" sz="2000" b="0" i="0" u="none" strike="noStrike" kern="1200" cap="none" spc="10" baseline="0">
                <a:solidFill>
                  <a:srgbClr val="595959"/>
                </a:solidFill>
                <a:uFillTx/>
                <a:latin typeface="Century Schoolbook"/>
              </a:defRPr>
            </a:lvl1pPr>
            <a:lvl2pPr marL="457200" marR="0" lvl="1" indent="-182880" algn="l" defTabSz="914400" rtl="0" fontAlgn="auto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E32D91"/>
              </a:buClr>
              <a:buSzPct val="100000"/>
              <a:buFont typeface="Wingdings 2" pitchFamily="18"/>
              <a:buChar char=""/>
              <a:tabLst/>
              <a:defRPr lang="fr-FR" sz="1800" b="0" i="0" u="none" strike="noStrike" kern="1200" cap="none" spc="0" baseline="0">
                <a:solidFill>
                  <a:srgbClr val="595959"/>
                </a:solidFill>
                <a:uFillTx/>
                <a:latin typeface="Century Schoolbook"/>
              </a:defRPr>
            </a:lvl2pPr>
            <a:lvl3pPr marL="731520" marR="0" lvl="2" indent="-182880" algn="l" defTabSz="914400" rtl="0" fontAlgn="auto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E32D91"/>
              </a:buClr>
              <a:buSzPct val="100000"/>
              <a:buFont typeface="Wingdings 2" pitchFamily="18"/>
              <a:buChar char=""/>
              <a:tabLst/>
              <a:defRPr lang="fr-FR" sz="1600" b="0" i="0" u="none" strike="noStrike" kern="1200" cap="none" spc="0" baseline="0">
                <a:solidFill>
                  <a:srgbClr val="595959"/>
                </a:solidFill>
                <a:uFillTx/>
                <a:latin typeface="Century Schoolbook"/>
              </a:defRPr>
            </a:lvl3pPr>
            <a:lvl4pPr marL="1005840" marR="0" lvl="3" indent="-182880" algn="l" defTabSz="914400" rtl="0" fontAlgn="auto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E32D91"/>
              </a:buClr>
              <a:buSzPct val="100000"/>
              <a:buFont typeface="Wingdings 2" pitchFamily="18"/>
              <a:buChar char=""/>
              <a:tabLst/>
              <a:defRPr lang="fr-FR" sz="1400" b="0" i="0" u="none" strike="noStrike" kern="1200" cap="none" spc="0" baseline="0">
                <a:solidFill>
                  <a:srgbClr val="595959"/>
                </a:solidFill>
                <a:uFillTx/>
                <a:latin typeface="Century Schoolbook"/>
              </a:defRPr>
            </a:lvl4pPr>
            <a:lvl5pPr marL="1280160" marR="0" lvl="4" indent="-182880" algn="l" defTabSz="914400" rtl="0" fontAlgn="auto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E32D91"/>
              </a:buClr>
              <a:buSzPct val="100000"/>
              <a:buFont typeface="Wingdings 2" pitchFamily="18"/>
              <a:buChar char=""/>
              <a:tabLst/>
              <a:defRPr lang="fr-FR" sz="1400" b="0" i="0" u="none" strike="noStrike" kern="1200" cap="none" spc="0" baseline="0">
                <a:solidFill>
                  <a:srgbClr val="595959"/>
                </a:solidFill>
                <a:uFillTx/>
                <a:latin typeface="Century Schoolboo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/>
              <a:buNone/>
              <a:defRPr/>
            </a:pPr>
            <a:r>
              <a:rPr lang="de-CH" b="1" dirty="0" smtClean="0"/>
              <a:t>	</a:t>
            </a:r>
            <a:r>
              <a:rPr lang="de-CH" sz="2399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1. Mose 13,14-15:</a:t>
            </a:r>
            <a:br>
              <a:rPr lang="de-CH" sz="2399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de-CH" sz="2399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 </a:t>
            </a:r>
            <a:br>
              <a:rPr lang="de-CH" sz="2399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de-CH" sz="2399" baseline="30000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14 </a:t>
            </a:r>
            <a:r>
              <a:rPr lang="de-CH" dirty="0" smtClean="0"/>
              <a:t> </a:t>
            </a:r>
            <a:r>
              <a:rPr lang="de-C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der HERR sprach zu Abram, nachdem Lot sich von ihm getrennt hatte: </a:t>
            </a:r>
            <a:br>
              <a:rPr lang="de-C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Hebe doch deine Augen auf und </a:t>
            </a:r>
            <a:br>
              <a:rPr lang="de-C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schaue von dem Ort</a:t>
            </a:r>
            <a:r>
              <a:rPr lang="de-C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wo du bist, </a:t>
            </a:r>
            <a:br>
              <a:rPr lang="de-C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gegen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Norden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gegen </a:t>
            </a:r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Süden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gegen </a:t>
            </a:r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Osten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gegen </a:t>
            </a:r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Westen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b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sz="2399" baseline="30000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15</a:t>
            </a:r>
            <a:r>
              <a:rPr lang="de-CH" sz="2399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de-C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Denn das </a:t>
            </a:r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ganze Land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das du siehst</a:t>
            </a:r>
            <a:r>
              <a:rPr lang="de-C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de-C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 will ich es geben und deinem Samen auf ewig. </a:t>
            </a:r>
            <a:endParaRPr lang="de-CH" sz="2399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773438" y="5503696"/>
            <a:ext cx="1008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tx2"/>
                </a:solidFill>
              </a:rPr>
              <a:t>Martin Severin</a:t>
            </a:r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auto">
          <a:xfrm>
            <a:off x="4557413" y="1508166"/>
            <a:ext cx="432049" cy="67924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sz="2399"/>
          </a:p>
        </p:txBody>
      </p:sp>
    </p:spTree>
    <p:extLst>
      <p:ext uri="{BB962C8B-B14F-4D97-AF65-F5344CB8AC3E}">
        <p14:creationId xmlns:p14="http://schemas.microsoft.com/office/powerpoint/2010/main" val="247740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b="3676"/>
          <a:stretch>
            <a:fillRect/>
          </a:stretch>
        </p:blipFill>
        <p:spPr bwMode="auto">
          <a:xfrm>
            <a:off x="7001864" y="-148811"/>
            <a:ext cx="3224379" cy="68147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6091" y="-458969"/>
            <a:ext cx="9692640" cy="1397120"/>
          </a:xfrm>
        </p:spPr>
        <p:txBody>
          <a:bodyPr/>
          <a:lstStyle/>
          <a:p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Tempelberg</a:t>
            </a:r>
            <a:endParaRPr lang="de-CH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232810" y="6151418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FB</a:t>
            </a:r>
            <a:endParaRPr lang="de-CH" sz="1200" dirty="0"/>
          </a:p>
        </p:txBody>
      </p:sp>
      <p:sp>
        <p:nvSpPr>
          <p:cNvPr id="7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hteck 10"/>
          <p:cNvSpPr/>
          <p:nvPr/>
        </p:nvSpPr>
        <p:spPr>
          <a:xfrm>
            <a:off x="864841" y="1238704"/>
            <a:ext cx="3751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  <a:tabLst>
                <a:tab pos="900430" algn="l"/>
              </a:tabLst>
            </a:pP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Der „hohe Berg Israels“: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Hes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17,23; 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20,40</a:t>
            </a: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de-CH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5472411" y="1065292"/>
            <a:ext cx="3244077" cy="145254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pic>
        <p:nvPicPr>
          <p:cNvPr id="10" name="Picture 2" descr="File:Israel-2013-Aerial-Temple Mount 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" r="2028"/>
          <a:stretch>
            <a:fillRect/>
          </a:stretch>
        </p:blipFill>
        <p:spPr bwMode="auto">
          <a:xfrm>
            <a:off x="642516" y="2563835"/>
            <a:ext cx="3316474" cy="3997206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6"/>
          <p:cNvSpPr txBox="1">
            <a:spLocks noChangeArrowheads="1"/>
          </p:cNvSpPr>
          <p:nvPr/>
        </p:nvSpPr>
        <p:spPr bwMode="auto">
          <a:xfrm>
            <a:off x="3835457" y="5920585"/>
            <a:ext cx="1953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>
                <a:solidFill>
                  <a:schemeClr val="bg1"/>
                </a:solidFill>
              </a:rPr>
              <a:t>Godot13 CC-BY-SA 3.0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>
                <a:solidFill>
                  <a:schemeClr val="bg1"/>
                </a:solidFill>
              </a:rPr>
              <a:t> nicht portiert </a:t>
            </a:r>
          </a:p>
        </p:txBody>
      </p:sp>
      <p:pic>
        <p:nvPicPr>
          <p:cNvPr id="14" name="Grafik 7" descr="6d"/>
          <p:cNvPicPr>
            <a:picLocks noGrp="1" noChangeAspect="1"/>
          </p:cNvPicPr>
          <p:nvPr isPhoto="1"/>
        </p:nvPicPr>
        <p:blipFill>
          <a:blip r:embed="rId5"/>
          <a:srcRect/>
          <a:stretch>
            <a:fillRect/>
          </a:stretch>
        </p:blipFill>
        <p:spPr bwMode="auto">
          <a:xfrm>
            <a:off x="4130988" y="2552618"/>
            <a:ext cx="2778388" cy="1852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5363517" y="4367711"/>
            <a:ext cx="159210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33" dirty="0" smtClean="0">
                <a:solidFill>
                  <a:schemeClr val="bg1"/>
                </a:solidFill>
              </a:rPr>
              <a:t>Matthias Hempel</a:t>
            </a:r>
            <a:endParaRPr lang="de-DE" sz="133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55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b="3676"/>
          <a:stretch>
            <a:fillRect/>
          </a:stretch>
        </p:blipFill>
        <p:spPr bwMode="auto">
          <a:xfrm>
            <a:off x="7001864" y="-148811"/>
            <a:ext cx="3224379" cy="68147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6135" y="144645"/>
            <a:ext cx="9692640" cy="1397120"/>
          </a:xfrm>
        </p:spPr>
        <p:txBody>
          <a:bodyPr/>
          <a:lstStyle/>
          <a:p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Ölberg</a:t>
            </a:r>
            <a:endParaRPr lang="de-CH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232810" y="6151418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FB</a:t>
            </a:r>
            <a:endParaRPr lang="de-CH" sz="1200" dirty="0"/>
          </a:p>
        </p:txBody>
      </p:sp>
      <p:sp>
        <p:nvSpPr>
          <p:cNvPr id="7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5472411" y="1065292"/>
            <a:ext cx="3244077" cy="145254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" name="Textfeld 6"/>
          <p:cNvSpPr txBox="1">
            <a:spLocks noChangeArrowheads="1"/>
          </p:cNvSpPr>
          <p:nvPr/>
        </p:nvSpPr>
        <p:spPr bwMode="auto">
          <a:xfrm>
            <a:off x="4524945" y="5663860"/>
            <a:ext cx="2415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 smtClean="0">
                <a:solidFill>
                  <a:schemeClr val="bg1"/>
                </a:solidFill>
              </a:rPr>
              <a:t>Andrew Shiva CC-BY-SA 4.0</a:t>
            </a:r>
            <a:endParaRPr lang="de-DE" altLang="de-DE" sz="1200" dirty="0">
              <a:solidFill>
                <a:schemeClr val="bg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68" y="2064949"/>
            <a:ext cx="6334729" cy="356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1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56" y="1262714"/>
            <a:ext cx="9445397" cy="544684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1556" y="-330324"/>
            <a:ext cx="9692640" cy="1397120"/>
          </a:xfrm>
        </p:spPr>
        <p:txBody>
          <a:bodyPr/>
          <a:lstStyle/>
          <a:p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Golgatha: Nordwesthügel</a:t>
            </a:r>
            <a:endParaRPr lang="de-CH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232810" y="6151418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FB</a:t>
            </a:r>
            <a:endParaRPr lang="de-CH" sz="1200" dirty="0"/>
          </a:p>
        </p:txBody>
      </p:sp>
      <p:sp>
        <p:nvSpPr>
          <p:cNvPr id="7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Line 3"/>
          <p:cNvSpPr>
            <a:spLocks noChangeShapeType="1"/>
          </p:cNvSpPr>
          <p:nvPr/>
        </p:nvSpPr>
        <p:spPr bwMode="auto">
          <a:xfrm flipH="1">
            <a:off x="1769423" y="2695700"/>
            <a:ext cx="486889" cy="95002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" name="Textfeld 6"/>
          <p:cNvSpPr txBox="1">
            <a:spLocks noChangeArrowheads="1"/>
          </p:cNvSpPr>
          <p:nvPr/>
        </p:nvSpPr>
        <p:spPr bwMode="auto">
          <a:xfrm>
            <a:off x="7220975" y="6289917"/>
            <a:ext cx="2415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 smtClean="0">
                <a:solidFill>
                  <a:schemeClr val="bg1"/>
                </a:solidFill>
              </a:rPr>
              <a:t>Andrew Shiva CC-BY-SA 4.0</a:t>
            </a:r>
            <a:endParaRPr lang="de-DE" alt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72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1556" y="-330324"/>
            <a:ext cx="9692640" cy="1397120"/>
          </a:xfrm>
        </p:spPr>
        <p:txBody>
          <a:bodyPr/>
          <a:lstStyle/>
          <a:p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Golgatha: Nordwesthügel</a:t>
            </a:r>
            <a:endParaRPr lang="de-CH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Line 3"/>
          <p:cNvSpPr>
            <a:spLocks noChangeShapeType="1"/>
          </p:cNvSpPr>
          <p:nvPr/>
        </p:nvSpPr>
        <p:spPr bwMode="auto">
          <a:xfrm flipH="1">
            <a:off x="1769423" y="2695700"/>
            <a:ext cx="486889" cy="95002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23" y="1161635"/>
            <a:ext cx="8762675" cy="5476672"/>
          </a:xfrm>
          <a:prstGeom prst="rect">
            <a:avLst/>
          </a:prstGeom>
        </p:spPr>
      </p:pic>
      <p:sp>
        <p:nvSpPr>
          <p:cNvPr id="10" name="Textfeld 6"/>
          <p:cNvSpPr txBox="1">
            <a:spLocks noChangeArrowheads="1"/>
          </p:cNvSpPr>
          <p:nvPr/>
        </p:nvSpPr>
        <p:spPr bwMode="auto">
          <a:xfrm>
            <a:off x="7355219" y="6226536"/>
            <a:ext cx="22624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 smtClean="0">
                <a:solidFill>
                  <a:schemeClr val="bg1"/>
                </a:solidFill>
              </a:rPr>
              <a:t>Israeli Police CC-BY-SA 3.0</a:t>
            </a:r>
            <a:endParaRPr lang="de-DE" altLang="de-DE" sz="1200" dirty="0">
              <a:solidFill>
                <a:schemeClr val="bg1"/>
              </a:solidFill>
            </a:endParaRP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 flipH="1">
            <a:off x="5295737" y="4213762"/>
            <a:ext cx="486889" cy="95002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11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83" y="1025907"/>
            <a:ext cx="9247598" cy="567177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2583" y="-449078"/>
            <a:ext cx="10821880" cy="1397120"/>
          </a:xfrm>
        </p:spPr>
        <p:txBody>
          <a:bodyPr/>
          <a:lstStyle/>
          <a:p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Zion I, Zion II, Golgatha, Ölberg</a:t>
            </a:r>
            <a:endParaRPr lang="de-CH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feld 6"/>
          <p:cNvSpPr txBox="1">
            <a:spLocks noChangeArrowheads="1"/>
          </p:cNvSpPr>
          <p:nvPr/>
        </p:nvSpPr>
        <p:spPr bwMode="auto">
          <a:xfrm>
            <a:off x="6928040" y="6297788"/>
            <a:ext cx="26931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 smtClean="0">
                <a:solidFill>
                  <a:schemeClr val="bg1"/>
                </a:solidFill>
              </a:rPr>
              <a:t>Abraham </a:t>
            </a:r>
            <a:r>
              <a:rPr lang="de-DE" altLang="de-DE" sz="1200" dirty="0" err="1" smtClean="0">
                <a:solidFill>
                  <a:schemeClr val="bg1"/>
                </a:solidFill>
              </a:rPr>
              <a:t>Graicer</a:t>
            </a:r>
            <a:r>
              <a:rPr lang="de-DE" altLang="de-DE" sz="1200" dirty="0" smtClean="0">
                <a:solidFill>
                  <a:schemeClr val="bg1"/>
                </a:solidFill>
              </a:rPr>
              <a:t> CC-BY-SA 3.0</a:t>
            </a:r>
            <a:endParaRPr lang="de-DE" altLang="de-DE" sz="1200" dirty="0">
              <a:solidFill>
                <a:schemeClr val="bg1"/>
              </a:solidFill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 flipH="1">
            <a:off x="7410202" y="2711822"/>
            <a:ext cx="486889" cy="95002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1963607" y="3534890"/>
            <a:ext cx="563857" cy="145076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 flipH="1">
            <a:off x="4208954" y="2584864"/>
            <a:ext cx="486889" cy="95002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 flipH="1">
            <a:off x="10248405" y="3509162"/>
            <a:ext cx="486889" cy="95002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" name="Textfeld 3"/>
          <p:cNvSpPr txBox="1"/>
          <p:nvPr/>
        </p:nvSpPr>
        <p:spPr>
          <a:xfrm rot="19317254">
            <a:off x="7926346" y="4703103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>
                <a:solidFill>
                  <a:schemeClr val="bg1"/>
                </a:solidFill>
              </a:rPr>
              <a:t>Kidrontal</a:t>
            </a: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 rot="16200000">
            <a:off x="5385264" y="4274521"/>
            <a:ext cx="1441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>
                <a:solidFill>
                  <a:schemeClr val="bg1"/>
                </a:solidFill>
              </a:rPr>
              <a:t>Tyropoiontal</a:t>
            </a: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 rot="283250">
            <a:off x="3840632" y="4038827"/>
            <a:ext cx="1343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chemeClr val="bg1"/>
                </a:solidFill>
              </a:rPr>
              <a:t>Kreuztal</a:t>
            </a: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93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83" y="948042"/>
            <a:ext cx="8468630" cy="564575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2583" y="-449078"/>
            <a:ext cx="10821880" cy="1397120"/>
          </a:xfrm>
        </p:spPr>
        <p:txBody>
          <a:bodyPr/>
          <a:lstStyle/>
          <a:p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Zion I, Zion II, Golgatha, Ölberg</a:t>
            </a:r>
            <a:endParaRPr lang="de-CH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feld 6"/>
          <p:cNvSpPr txBox="1">
            <a:spLocks noChangeArrowheads="1"/>
          </p:cNvSpPr>
          <p:nvPr/>
        </p:nvSpPr>
        <p:spPr bwMode="auto">
          <a:xfrm>
            <a:off x="6928040" y="6297788"/>
            <a:ext cx="26931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 smtClean="0">
                <a:solidFill>
                  <a:schemeClr val="bg1"/>
                </a:solidFill>
              </a:rPr>
              <a:t>Abraham </a:t>
            </a:r>
            <a:r>
              <a:rPr lang="de-DE" altLang="de-DE" sz="1200" dirty="0" err="1" smtClean="0">
                <a:solidFill>
                  <a:schemeClr val="bg1"/>
                </a:solidFill>
              </a:rPr>
              <a:t>Graicer</a:t>
            </a:r>
            <a:r>
              <a:rPr lang="de-DE" altLang="de-DE" sz="1200" dirty="0" smtClean="0">
                <a:solidFill>
                  <a:schemeClr val="bg1"/>
                </a:solidFill>
              </a:rPr>
              <a:t> CC-BY-SA 3.0</a:t>
            </a:r>
            <a:endParaRPr lang="de-DE" altLang="de-DE" sz="1200" dirty="0">
              <a:solidFill>
                <a:schemeClr val="bg1"/>
              </a:solidFill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3835729" y="3431968"/>
            <a:ext cx="183219" cy="42355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9296399" y="1766449"/>
            <a:ext cx="183219" cy="42355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7016336" y="2895599"/>
            <a:ext cx="183219" cy="42355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4" name="Line 3"/>
          <p:cNvSpPr>
            <a:spLocks noChangeShapeType="1"/>
          </p:cNvSpPr>
          <p:nvPr/>
        </p:nvSpPr>
        <p:spPr bwMode="auto">
          <a:xfrm>
            <a:off x="7740731" y="4844048"/>
            <a:ext cx="183219" cy="42355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151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2583" y="-449078"/>
            <a:ext cx="10821880" cy="1397120"/>
          </a:xfrm>
        </p:spPr>
        <p:txBody>
          <a:bodyPr/>
          <a:lstStyle/>
          <a:p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Golgatha</a:t>
            </a:r>
            <a:endParaRPr lang="de-CH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34" y="1215075"/>
            <a:ext cx="9595898" cy="528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986101" y="5403198"/>
            <a:ext cx="25202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200" dirty="0" err="1">
                <a:solidFill>
                  <a:schemeClr val="bg1"/>
                </a:solidFill>
                <a:latin typeface="Garamond" panose="02020404030301010803" pitchFamily="18" charset="0"/>
              </a:rPr>
              <a:t>Holyland</a:t>
            </a:r>
            <a:r>
              <a:rPr lang="de-DE" altLang="de-DE" sz="1200" dirty="0">
                <a:solidFill>
                  <a:schemeClr val="bg1"/>
                </a:solidFill>
                <a:latin typeface="Garamond" panose="02020404030301010803" pitchFamily="18" charset="0"/>
              </a:rPr>
              <a:t> Corp. Jerusalem  / RL </a:t>
            </a: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5177641" y="4073236"/>
            <a:ext cx="183219" cy="42355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841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83" y="1157907"/>
            <a:ext cx="8243529" cy="549225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2583" y="-449078"/>
            <a:ext cx="10821880" cy="1397120"/>
          </a:xfrm>
        </p:spPr>
        <p:txBody>
          <a:bodyPr/>
          <a:lstStyle/>
          <a:p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Nordhügel, Bethesda</a:t>
            </a:r>
            <a:endParaRPr lang="de-CH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feld 6"/>
          <p:cNvSpPr txBox="1">
            <a:spLocks noChangeArrowheads="1"/>
          </p:cNvSpPr>
          <p:nvPr/>
        </p:nvSpPr>
        <p:spPr bwMode="auto">
          <a:xfrm>
            <a:off x="9396112" y="6179035"/>
            <a:ext cx="12414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 err="1" smtClean="0">
                <a:solidFill>
                  <a:schemeClr val="bg1"/>
                </a:solidFill>
              </a:rPr>
              <a:t>Neukoln</a:t>
            </a:r>
            <a:r>
              <a:rPr lang="de-DE" altLang="de-DE" sz="1200" dirty="0" smtClean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 smtClean="0">
                <a:solidFill>
                  <a:schemeClr val="bg1"/>
                </a:solidFill>
              </a:rPr>
              <a:t>CC-BY-SA 3.0</a:t>
            </a:r>
            <a:endParaRPr lang="de-DE" altLang="de-DE" sz="1200" dirty="0">
              <a:solidFill>
                <a:schemeClr val="bg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2493818" y="4049486"/>
            <a:ext cx="95004" cy="213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2537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6" y="1049202"/>
            <a:ext cx="8570284" cy="571973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2583" y="-449078"/>
            <a:ext cx="10821880" cy="1397120"/>
          </a:xfrm>
        </p:spPr>
        <p:txBody>
          <a:bodyPr/>
          <a:lstStyle/>
          <a:p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 </a:t>
            </a:r>
            <a:r>
              <a:rPr lang="de-CH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Hinnom</a:t>
            </a:r>
            <a:endParaRPr lang="de-CH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feld 6"/>
          <p:cNvSpPr txBox="1">
            <a:spLocks noChangeArrowheads="1"/>
          </p:cNvSpPr>
          <p:nvPr/>
        </p:nvSpPr>
        <p:spPr bwMode="auto">
          <a:xfrm>
            <a:off x="3363446" y="6357165"/>
            <a:ext cx="26579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 smtClean="0">
                <a:solidFill>
                  <a:schemeClr val="bg1"/>
                </a:solidFill>
              </a:rPr>
              <a:t>Abraham </a:t>
            </a:r>
            <a:r>
              <a:rPr lang="de-DE" altLang="de-DE" sz="1200" dirty="0" err="1" smtClean="0">
                <a:solidFill>
                  <a:schemeClr val="bg1"/>
                </a:solidFill>
              </a:rPr>
              <a:t>Graicer</a:t>
            </a:r>
            <a:r>
              <a:rPr lang="de-DE" altLang="de-DE" sz="1200" dirty="0" smtClean="0">
                <a:solidFill>
                  <a:schemeClr val="bg1"/>
                </a:solidFill>
              </a:rPr>
              <a:t> CC-BY-SA 3.0</a:t>
            </a:r>
            <a:endParaRPr lang="de-DE" altLang="de-DE" sz="1200" dirty="0">
              <a:solidFill>
                <a:schemeClr val="bg1"/>
              </a:solidFill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 flipH="1">
            <a:off x="9101588" y="5244937"/>
            <a:ext cx="486889" cy="95002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8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21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l="37" t="1005" r="9" b="6879"/>
          <a:stretch/>
        </p:blipFill>
        <p:spPr>
          <a:xfrm>
            <a:off x="457200" y="76200"/>
            <a:ext cx="10851504" cy="666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feld 7"/>
          <p:cNvSpPr txBox="1"/>
          <p:nvPr/>
        </p:nvSpPr>
        <p:spPr>
          <a:xfrm>
            <a:off x="10949931" y="6467479"/>
            <a:ext cx="358773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</a:rPr>
              <a:t>RL</a:t>
            </a:r>
          </a:p>
        </p:txBody>
      </p:sp>
      <p:sp>
        <p:nvSpPr>
          <p:cNvPr id="5" name="WordArt 4"/>
          <p:cNvSpPr/>
          <p:nvPr/>
        </p:nvSpPr>
        <p:spPr>
          <a:xfrm>
            <a:off x="1299854" y="4861005"/>
            <a:ext cx="9439274" cy="1368427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fromWordArt="1" anchor="t" anchorCtr="1" compatLnSpc="1">
            <a:prstTxWarp prst="textPlain">
              <a:avLst/>
            </a:prstTxWarp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800" b="0" i="0" u="none" strike="noStrike" kern="1200" cap="none" spc="0" baseline="0" dirty="0" smtClean="0">
                <a:ln w="12701" cap="flat">
                  <a:solidFill>
                    <a:srgbClr val="B2B2B2"/>
                  </a:solidFill>
                  <a:prstDash val="solid"/>
                  <a:round/>
                </a:ln>
                <a:gradFill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/>
                </a:gradFill>
                <a:effectLst>
                  <a:outerShdw dist="35924" dir="2700000" algn="tl">
                    <a:srgbClr val="875B0D">
                      <a:alpha val="70000"/>
                    </a:srgbClr>
                  </a:outerShdw>
                </a:effectLst>
                <a:uFillTx/>
                <a:latin typeface="Arial Black"/>
              </a:rPr>
              <a:t>Einführung in die biblische Geographie</a:t>
            </a:r>
            <a:endParaRPr lang="de-DE" sz="4800" b="0" i="0" u="none" strike="noStrike" kern="1200" cap="none" spc="0" baseline="0" dirty="0">
              <a:ln w="12701" cap="flat">
                <a:solidFill>
                  <a:srgbClr val="B2B2B2"/>
                </a:solidFill>
                <a:prstDash val="solid"/>
                <a:round/>
              </a:ln>
              <a:gradFill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/>
              </a:gradFill>
              <a:effectLst>
                <a:outerShdw dist="35924" dir="2700000" algn="tl">
                  <a:srgbClr val="875B0D">
                    <a:alpha val="70000"/>
                  </a:srgbClr>
                </a:outerShdw>
              </a:effectLst>
              <a:uFillTx/>
              <a:latin typeface="Arial Blac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2583" y="-449078"/>
            <a:ext cx="10821880" cy="1397120"/>
          </a:xfrm>
        </p:spPr>
        <p:txBody>
          <a:bodyPr/>
          <a:lstStyle/>
          <a:p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 </a:t>
            </a:r>
            <a:r>
              <a:rPr lang="de-CH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Hinnom</a:t>
            </a:r>
            <a:endParaRPr lang="de-CH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feld 6"/>
          <p:cNvSpPr txBox="1">
            <a:spLocks noChangeArrowheads="1"/>
          </p:cNvSpPr>
          <p:nvPr/>
        </p:nvSpPr>
        <p:spPr bwMode="auto">
          <a:xfrm>
            <a:off x="9723372" y="6333415"/>
            <a:ext cx="3770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 smtClean="0">
                <a:solidFill>
                  <a:schemeClr val="bg1"/>
                </a:solidFill>
              </a:rPr>
              <a:t>RL</a:t>
            </a:r>
            <a:endParaRPr lang="de-DE" altLang="de-DE" sz="1200" dirty="0">
              <a:solidFill>
                <a:schemeClr val="bg1"/>
              </a:solidFill>
            </a:endParaRPr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2583" y="1081712"/>
            <a:ext cx="8466430" cy="56634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09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6091" y="-458969"/>
            <a:ext cx="9692640" cy="1397120"/>
          </a:xfrm>
        </p:spPr>
        <p:txBody>
          <a:bodyPr/>
          <a:lstStyle/>
          <a:p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Berge Israels: das Kernland</a:t>
            </a:r>
            <a:endParaRPr lang="de-CH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347448" y="6388788"/>
            <a:ext cx="17876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Captain Blood GNU 1.2</a:t>
            </a:r>
            <a:endParaRPr lang="de-CH" sz="1200" dirty="0"/>
          </a:p>
        </p:txBody>
      </p:sp>
      <p:sp>
        <p:nvSpPr>
          <p:cNvPr id="7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17726" y="1508173"/>
            <a:ext cx="3074672" cy="5157614"/>
          </a:xfrm>
          <a:noFill/>
        </p:spPr>
      </p:pic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6567055" y="1238704"/>
            <a:ext cx="3455719" cy="249014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03859" y="1151290"/>
            <a:ext cx="10623320" cy="551449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CH" altLang="de-DE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Sichem</a:t>
            </a:r>
            <a:r>
              <a:rPr lang="de-CH" alt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de-CH" alt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Bund mit Abraham, Bundesbestätigung v. Josua, Josephs Grab, Königstadt der                10 Stämme</a:t>
            </a:r>
          </a:p>
          <a:p>
            <a:pPr>
              <a:defRPr/>
            </a:pPr>
            <a:r>
              <a:rPr lang="de-CH" altLang="de-DE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Tirza, Samaria:</a:t>
            </a:r>
            <a:r>
              <a:rPr lang="de-CH" alt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Königsstädte der 10 </a:t>
            </a:r>
            <a:r>
              <a:rPr lang="de-CH" alt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Stämme</a:t>
            </a:r>
          </a:p>
          <a:p>
            <a:pPr>
              <a:defRPr/>
            </a:pPr>
            <a:r>
              <a:rPr lang="de-CH" altLang="de-DE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Garizim</a:t>
            </a:r>
            <a:r>
              <a:rPr lang="de-CH" alt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de-CH" alt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Segen über Israel</a:t>
            </a:r>
          </a:p>
          <a:p>
            <a:pPr>
              <a:defRPr/>
            </a:pPr>
            <a:r>
              <a:rPr lang="de-CH" altLang="de-DE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Ebal</a:t>
            </a:r>
            <a:r>
              <a:rPr lang="de-CH" alt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de-CH" alt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Fluch über Israel, Altar Josuas</a:t>
            </a:r>
          </a:p>
          <a:p>
            <a:pPr>
              <a:defRPr/>
            </a:pPr>
            <a:r>
              <a:rPr lang="de-CH" altLang="de-DE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Shilo</a:t>
            </a:r>
            <a:r>
              <a:rPr lang="de-CH" alt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de-CH" alt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Standort der Stiftshütte</a:t>
            </a:r>
          </a:p>
          <a:p>
            <a:pPr>
              <a:defRPr/>
            </a:pPr>
            <a:r>
              <a:rPr lang="de-CH" alt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Bethel:</a:t>
            </a:r>
            <a:r>
              <a:rPr lang="de-CH" alt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Verheissungsort für Abraham und Jakob</a:t>
            </a:r>
          </a:p>
          <a:p>
            <a:pPr>
              <a:defRPr/>
            </a:pPr>
            <a:r>
              <a:rPr lang="de-CH" alt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Baal </a:t>
            </a:r>
            <a:r>
              <a:rPr lang="de-CH" altLang="de-DE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Hazor</a:t>
            </a:r>
            <a:r>
              <a:rPr lang="de-CH" alt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de-CH" alt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Abrahams Überblick über das ganze Land</a:t>
            </a:r>
          </a:p>
          <a:p>
            <a:pPr>
              <a:defRPr/>
            </a:pPr>
            <a:r>
              <a:rPr lang="de-CH" altLang="de-DE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Gibea</a:t>
            </a:r>
            <a:r>
              <a:rPr lang="de-CH" alt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-Saul:</a:t>
            </a:r>
            <a:r>
              <a:rPr lang="de-CH" alt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Königsstadt Israels unter Saul</a:t>
            </a:r>
          </a:p>
          <a:p>
            <a:pPr>
              <a:defRPr/>
            </a:pPr>
            <a:r>
              <a:rPr lang="de-CH" alt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Ost-Jerusalem:</a:t>
            </a:r>
            <a:r>
              <a:rPr lang="de-CH" alt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Hauptstadt und Tempelberg Zion / </a:t>
            </a:r>
            <a:r>
              <a:rPr lang="de-CH" alt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Morijah</a:t>
            </a:r>
            <a:endParaRPr lang="de-CH" altLang="de-D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de-CH" alt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Ölberg</a:t>
            </a:r>
            <a:r>
              <a:rPr lang="de-CH" altLang="de-DE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de-CH" altLang="de-DE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altLang="de-DE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Himmelfahrt </a:t>
            </a:r>
            <a:r>
              <a:rPr lang="de-CH" alt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 Wiederkunft des Messias</a:t>
            </a:r>
          </a:p>
          <a:p>
            <a:pPr>
              <a:defRPr/>
            </a:pPr>
            <a:r>
              <a:rPr lang="de-CH" alt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Hebron:</a:t>
            </a:r>
            <a:r>
              <a:rPr lang="de-CH" alt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Wohnort Abrahams, Königssitz v. David</a:t>
            </a:r>
          </a:p>
          <a:p>
            <a:pPr>
              <a:defRPr/>
            </a:pPr>
            <a:r>
              <a:rPr lang="de-CH" alt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Bethlehem:</a:t>
            </a:r>
            <a:r>
              <a:rPr lang="de-CH" alt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Geburtsort des Messias</a:t>
            </a:r>
            <a:endParaRPr lang="de-DE" altLang="de-D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125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92" y="1589429"/>
            <a:ext cx="6416634" cy="4812476"/>
          </a:xfrm>
          <a:prstGeom prst="rect">
            <a:avLst/>
          </a:prstGeom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>
          <a:xfrm>
            <a:off x="470517" y="-504968"/>
            <a:ext cx="10839634" cy="16383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 algn="ctr"/>
            <a:r>
              <a:rPr lang="fr-F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Hermon-</a:t>
            </a:r>
            <a:r>
              <a:rPr lang="fr-F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Gebirge</a:t>
            </a:r>
            <a:r>
              <a:rPr lang="fr-F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(2814 m </a:t>
            </a:r>
            <a:r>
              <a:rPr lang="fr-F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ü.M</a:t>
            </a:r>
            <a:r>
              <a:rPr lang="fr-F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  <a:endParaRPr lang="fr-FR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740777" y="1500192"/>
            <a:ext cx="184151" cy="36671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hteck 13"/>
          <p:cNvSpPr/>
          <p:nvPr/>
        </p:nvSpPr>
        <p:spPr>
          <a:xfrm>
            <a:off x="6242307" y="1789709"/>
            <a:ext cx="400990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de-DE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0088541" y="5907370"/>
            <a:ext cx="3273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 smtClean="0">
                <a:cs typeface="Arial" panose="020B0604020202020204" pitchFamily="34" charset="0"/>
              </a:rPr>
              <a:t>FB</a:t>
            </a:r>
            <a:endParaRPr lang="de-DE" altLang="de-DE" sz="1000" dirty="0"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604" y="1588382"/>
            <a:ext cx="2839682" cy="424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6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Grp="1"/>
          </p:cNvSpPr>
          <p:nvPr>
            <p:ph type="title"/>
          </p:nvPr>
        </p:nvSpPr>
        <p:spPr>
          <a:xfrm>
            <a:off x="414943" y="-761579"/>
            <a:ext cx="10839634" cy="16383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 algn="ctr"/>
            <a:r>
              <a:rPr lang="fr-F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Hermon-</a:t>
            </a:r>
            <a:r>
              <a:rPr lang="fr-F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Gebirge</a:t>
            </a:r>
            <a:endParaRPr lang="fr-FR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740777" y="1500192"/>
            <a:ext cx="184151" cy="36671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hteck 13"/>
          <p:cNvSpPr/>
          <p:nvPr/>
        </p:nvSpPr>
        <p:spPr>
          <a:xfrm>
            <a:off x="6242307" y="1789709"/>
            <a:ext cx="400990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de-DE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9739965" y="6346757"/>
            <a:ext cx="3273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 smtClean="0">
                <a:cs typeface="Arial" panose="020B0604020202020204" pitchFamily="34" charset="0"/>
              </a:rPr>
              <a:t>FB</a:t>
            </a:r>
            <a:endParaRPr lang="de-DE" altLang="de-DE" sz="1000" dirty="0"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870" y="1224263"/>
            <a:ext cx="7390410" cy="554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5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Grp="1"/>
          </p:cNvSpPr>
          <p:nvPr>
            <p:ph type="title"/>
          </p:nvPr>
        </p:nvSpPr>
        <p:spPr>
          <a:xfrm>
            <a:off x="570383" y="228599"/>
            <a:ext cx="5151830" cy="16383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lvl="0" algn="ctr"/>
            <a:r>
              <a:rPr lang="fr-F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Hermon und </a:t>
            </a:r>
            <a:r>
              <a:rPr lang="fr-F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Plateau der </a:t>
            </a:r>
            <a:r>
              <a:rPr lang="fr-F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Golanhöhen</a:t>
            </a:r>
            <a:endParaRPr lang="fr-FR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740777" y="1500192"/>
            <a:ext cx="184151" cy="36671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hteck 13"/>
          <p:cNvSpPr/>
          <p:nvPr/>
        </p:nvSpPr>
        <p:spPr>
          <a:xfrm>
            <a:off x="6242307" y="1789709"/>
            <a:ext cx="400990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de-DE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287" y="0"/>
            <a:ext cx="5148110" cy="686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0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b="3676"/>
          <a:stretch>
            <a:fillRect/>
          </a:stretch>
        </p:blipFill>
        <p:spPr bwMode="auto">
          <a:xfrm>
            <a:off x="7001864" y="-148811"/>
            <a:ext cx="3224379" cy="68147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6091" y="-458969"/>
            <a:ext cx="9692640" cy="1397120"/>
          </a:xfrm>
        </p:spPr>
        <p:txBody>
          <a:bodyPr/>
          <a:lstStyle/>
          <a:p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de-CH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Schefela</a:t>
            </a:r>
            <a:endParaRPr lang="de-CH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232810" y="6234545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FB</a:t>
            </a:r>
            <a:endParaRPr lang="de-CH" sz="1200" dirty="0"/>
          </a:p>
        </p:txBody>
      </p:sp>
      <p:sp>
        <p:nvSpPr>
          <p:cNvPr id="7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hteck 10"/>
          <p:cNvSpPr/>
          <p:nvPr/>
        </p:nvSpPr>
        <p:spPr>
          <a:xfrm>
            <a:off x="864840" y="1238704"/>
            <a:ext cx="4607571" cy="4652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  <a:tabLst>
                <a:tab pos="900430" algn="l"/>
              </a:tabLst>
            </a:pP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Das Tiefland westlich der Berge von Judäa: </a:t>
            </a:r>
          </a:p>
          <a:p>
            <a:pPr>
              <a:lnSpc>
                <a:spcPct val="150000"/>
              </a:lnSpc>
              <a:spcAft>
                <a:spcPts val="1000"/>
              </a:spcAft>
              <a:tabLst>
                <a:tab pos="900430" algn="l"/>
              </a:tabLst>
            </a:pP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5Mo 1,7; Jos 9,1; 10,40;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11,16.16</a:t>
            </a:r>
            <a:r>
              <a:rPr lang="de-C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; 12,8; 15,33; Rich 1,9; 1Kön 10,27; 1Chron 27,28; 2Chron 1,15; 9,27; 26,10; 28,18; </a:t>
            </a:r>
            <a:r>
              <a:rPr lang="de-CH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Jes</a:t>
            </a:r>
            <a:r>
              <a:rPr lang="de-C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32,19; </a:t>
            </a:r>
            <a:r>
              <a:rPr lang="de-CH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Jer</a:t>
            </a:r>
            <a:r>
              <a:rPr lang="de-C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17,26; 32,44; 33,13; Ob 1,19; </a:t>
            </a:r>
            <a:r>
              <a:rPr lang="de-CH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Sach</a:t>
            </a:r>
            <a:r>
              <a:rPr lang="de-C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7,7</a:t>
            </a:r>
            <a:endParaRPr lang="de-CH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5472412" y="1065292"/>
            <a:ext cx="2602809" cy="184416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88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6091" y="-458969"/>
            <a:ext cx="9692640" cy="1397120"/>
          </a:xfrm>
        </p:spPr>
        <p:txBody>
          <a:bodyPr/>
          <a:lstStyle/>
          <a:p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Sharon-Ebene</a:t>
            </a:r>
            <a:endParaRPr lang="de-CH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49909" y="3764476"/>
            <a:ext cx="2698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err="1" smtClean="0"/>
              <a:t>Oriaaass</a:t>
            </a:r>
            <a:r>
              <a:rPr lang="de-CH" sz="1200" dirty="0" smtClean="0"/>
              <a:t> CC-BY-SA 3.0 nicht portiert</a:t>
            </a:r>
            <a:endParaRPr lang="de-CH" sz="1200" dirty="0"/>
          </a:p>
        </p:txBody>
      </p:sp>
      <p:sp>
        <p:nvSpPr>
          <p:cNvPr id="7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Inhaltsplatzhalter 3"/>
          <p:cNvPicPr>
            <a:picLocks noGrp="1" noChangeAspect="1"/>
          </p:cNvPicPr>
          <p:nvPr>
            <p:ph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09" y="1056651"/>
            <a:ext cx="10414712" cy="2707825"/>
          </a:xfr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b="3676"/>
          <a:stretch>
            <a:fillRect/>
          </a:stretch>
        </p:blipFill>
        <p:spPr bwMode="auto">
          <a:xfrm rot="16200000">
            <a:off x="5704989" y="2042151"/>
            <a:ext cx="3093524" cy="65381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3"/>
          <p:cNvSpPr>
            <a:spLocks noChangeShapeType="1"/>
          </p:cNvSpPr>
          <p:nvPr/>
        </p:nvSpPr>
        <p:spPr bwMode="auto">
          <a:xfrm flipV="1">
            <a:off x="1242078" y="5593278"/>
            <a:ext cx="4743086" cy="35626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286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95670" y="2940030"/>
            <a:ext cx="1740245" cy="40159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5379" y="-698560"/>
            <a:ext cx="9692640" cy="1397120"/>
          </a:xfrm>
        </p:spPr>
        <p:txBody>
          <a:bodyPr/>
          <a:lstStyle/>
          <a:p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Jordantal</a:t>
            </a:r>
            <a:endParaRPr lang="de-CH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941723" y="3570603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FB</a:t>
            </a:r>
            <a:endParaRPr lang="de-CH" sz="1200" dirty="0"/>
          </a:p>
        </p:txBody>
      </p:sp>
      <p:sp>
        <p:nvSpPr>
          <p:cNvPr id="7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b="3676"/>
          <a:stretch>
            <a:fillRect/>
          </a:stretch>
        </p:blipFill>
        <p:spPr bwMode="auto">
          <a:xfrm rot="16200000">
            <a:off x="6554096" y="2406997"/>
            <a:ext cx="2859161" cy="60428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3"/>
          <p:cNvSpPr>
            <a:spLocks noChangeShapeType="1"/>
          </p:cNvSpPr>
          <p:nvPr/>
        </p:nvSpPr>
        <p:spPr bwMode="auto">
          <a:xfrm flipV="1">
            <a:off x="4962253" y="4948005"/>
            <a:ext cx="1670171" cy="40776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681" y="2048492"/>
            <a:ext cx="3198418" cy="179911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99" y="801581"/>
            <a:ext cx="4036567" cy="302742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783" y="83127"/>
            <a:ext cx="2823356" cy="3764475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5413992" y="3552007"/>
            <a:ext cx="1977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err="1" smtClean="0">
                <a:solidFill>
                  <a:schemeClr val="bg1"/>
                </a:solidFill>
              </a:rPr>
              <a:t>Vered</a:t>
            </a:r>
            <a:r>
              <a:rPr lang="de-CH" sz="1200" dirty="0" smtClean="0">
                <a:solidFill>
                  <a:schemeClr val="bg1"/>
                </a:solidFill>
              </a:rPr>
              <a:t> </a:t>
            </a:r>
            <a:r>
              <a:rPr lang="de-CH" sz="1200" dirty="0" err="1" smtClean="0">
                <a:solidFill>
                  <a:schemeClr val="bg1"/>
                </a:solidFill>
              </a:rPr>
              <a:t>Avod</a:t>
            </a:r>
            <a:r>
              <a:rPr lang="de-CH" sz="1200" dirty="0" smtClean="0">
                <a:solidFill>
                  <a:schemeClr val="bg1"/>
                </a:solidFill>
              </a:rPr>
              <a:t> CC-BY-SA 2.5</a:t>
            </a:r>
            <a:endParaRPr lang="de-CH" sz="1200" dirty="0">
              <a:solidFill>
                <a:schemeClr val="bg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0947185" y="6514974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FB</a:t>
            </a:r>
            <a:endParaRPr lang="de-CH" sz="1200" dirty="0"/>
          </a:p>
        </p:txBody>
      </p:sp>
      <p:sp>
        <p:nvSpPr>
          <p:cNvPr id="15" name="Textfeld 14"/>
          <p:cNvSpPr txBox="1"/>
          <p:nvPr/>
        </p:nvSpPr>
        <p:spPr>
          <a:xfrm>
            <a:off x="3135075" y="3598174"/>
            <a:ext cx="15824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900" dirty="0" smtClean="0">
                <a:solidFill>
                  <a:schemeClr val="bg1"/>
                </a:solidFill>
              </a:rPr>
              <a:t>Jobszhou90 CC-BY-SA 3.0</a:t>
            </a:r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170716" y="5928504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NASA</a:t>
            </a:r>
            <a:endParaRPr lang="de-CH" sz="1200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681" y="83127"/>
            <a:ext cx="2596863" cy="1942575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10403544" y="1682676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FB</a:t>
            </a: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292303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18" y="1042450"/>
            <a:ext cx="10821880" cy="2558924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95670" y="2940030"/>
            <a:ext cx="1740245" cy="40159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1792" y="-534430"/>
            <a:ext cx="9692640" cy="1397120"/>
          </a:xfrm>
        </p:spPr>
        <p:txBody>
          <a:bodyPr/>
          <a:lstStyle/>
          <a:p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de-CH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Arava</a:t>
            </a:r>
            <a:endParaRPr lang="de-CH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b="3676"/>
          <a:stretch>
            <a:fillRect/>
          </a:stretch>
        </p:blipFill>
        <p:spPr bwMode="auto">
          <a:xfrm rot="16200000">
            <a:off x="6554096" y="2406997"/>
            <a:ext cx="2859161" cy="60428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3"/>
          <p:cNvSpPr>
            <a:spLocks noChangeShapeType="1"/>
          </p:cNvSpPr>
          <p:nvPr/>
        </p:nvSpPr>
        <p:spPr bwMode="auto">
          <a:xfrm flipV="1">
            <a:off x="4962253" y="4948005"/>
            <a:ext cx="1670171" cy="40776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" name="Textfeld 12"/>
          <p:cNvSpPr txBox="1"/>
          <p:nvPr/>
        </p:nvSpPr>
        <p:spPr>
          <a:xfrm>
            <a:off x="9536467" y="3257341"/>
            <a:ext cx="1755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err="1" smtClean="0">
                <a:solidFill>
                  <a:schemeClr val="bg1"/>
                </a:solidFill>
              </a:rPr>
              <a:t>EvgeniT</a:t>
            </a:r>
            <a:r>
              <a:rPr lang="de-CH" sz="1200" dirty="0" smtClean="0">
                <a:solidFill>
                  <a:schemeClr val="bg1"/>
                </a:solidFill>
              </a:rPr>
              <a:t> CC-BY-SA 2.5</a:t>
            </a:r>
            <a:endParaRPr lang="de-CH" sz="1200" dirty="0">
              <a:solidFill>
                <a:schemeClr val="bg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0947185" y="6514974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FB</a:t>
            </a:r>
            <a:endParaRPr lang="de-CH" sz="1200" dirty="0"/>
          </a:p>
        </p:txBody>
      </p:sp>
      <p:sp>
        <p:nvSpPr>
          <p:cNvPr id="17" name="Textfeld 16"/>
          <p:cNvSpPr txBox="1"/>
          <p:nvPr/>
        </p:nvSpPr>
        <p:spPr>
          <a:xfrm>
            <a:off x="4170716" y="5928504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NASA</a:t>
            </a:r>
            <a:endParaRPr lang="de-CH" sz="1200" dirty="0"/>
          </a:p>
        </p:txBody>
      </p:sp>
      <p:sp>
        <p:nvSpPr>
          <p:cNvPr id="4" name="Textfeld 3"/>
          <p:cNvSpPr txBox="1"/>
          <p:nvPr/>
        </p:nvSpPr>
        <p:spPr>
          <a:xfrm>
            <a:off x="3809014" y="511142"/>
            <a:ext cx="752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5Mo 1,7; 2,8; 3,17; 4,49; Jos 3,16; 4,13; 2Kön 14,25;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51,1; 40,3 etc. 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019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Grp="1"/>
          </p:cNvSpPr>
          <p:nvPr>
            <p:ph type="title"/>
          </p:nvPr>
        </p:nvSpPr>
        <p:spPr>
          <a:xfrm>
            <a:off x="452763" y="-672157"/>
            <a:ext cx="10839634" cy="16383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 algn="ctr"/>
            <a:r>
              <a:rPr lang="fr-F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Ebene</a:t>
            </a:r>
            <a:r>
              <a:rPr lang="fr-F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Jesreel</a:t>
            </a:r>
            <a:r>
              <a:rPr lang="fr-F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fr-F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Harmagedon</a:t>
            </a:r>
            <a:r>
              <a:rPr lang="fr-F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740777" y="1500192"/>
            <a:ext cx="184151" cy="36671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hteck 13"/>
          <p:cNvSpPr/>
          <p:nvPr/>
        </p:nvSpPr>
        <p:spPr>
          <a:xfrm>
            <a:off x="6242307" y="1789709"/>
            <a:ext cx="400990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de-DE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6670660" y="6479604"/>
            <a:ext cx="19367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000" dirty="0" smtClean="0">
                <a:cs typeface="Arial" panose="020B0604020202020204" pitchFamily="34" charset="0"/>
              </a:rPr>
              <a:t>Tamar </a:t>
            </a:r>
            <a:r>
              <a:rPr lang="de-DE" altLang="de-DE" sz="1000" dirty="0" err="1" smtClean="0">
                <a:cs typeface="Arial" panose="020B0604020202020204" pitchFamily="34" charset="0"/>
              </a:rPr>
              <a:t>Hajardeni</a:t>
            </a:r>
            <a:r>
              <a:rPr lang="de-DE" altLang="de-DE" sz="1000" dirty="0" smtClean="0">
                <a:cs typeface="Arial" panose="020B0604020202020204" pitchFamily="34" charset="0"/>
              </a:rPr>
              <a:t> CC-BY-SA 4.0</a:t>
            </a:r>
            <a:endParaRPr lang="de-DE" altLang="de-DE" sz="1000" dirty="0"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070" y="1118699"/>
            <a:ext cx="6042339" cy="526183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9189819" y="2002075"/>
            <a:ext cx="17812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Jesreel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de-CH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 17,16;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 6,33; 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1Sam 29,11;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 1,4.5; 2,2.24 etc</a:t>
            </a:r>
            <a:r>
              <a:rPr lang="de-CH" dirty="0" smtClean="0"/>
              <a:t>.</a:t>
            </a:r>
            <a:endParaRPr lang="de-CH" dirty="0"/>
          </a:p>
        </p:txBody>
      </p:sp>
      <p:sp>
        <p:nvSpPr>
          <p:cNvPr id="10" name="Textfeld 9"/>
          <p:cNvSpPr txBox="1"/>
          <p:nvPr/>
        </p:nvSpPr>
        <p:spPr>
          <a:xfrm>
            <a:off x="9189819" y="3968767"/>
            <a:ext cx="13345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Megiddo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 12,21;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 1,27;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1Kön 9,15;</a:t>
            </a:r>
          </a:p>
          <a:p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Sach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12,11</a:t>
            </a:r>
          </a:p>
          <a:p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9189819" y="5833273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Harmagedon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 16,16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289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Grp="1"/>
          </p:cNvSpPr>
          <p:nvPr>
            <p:ph type="title"/>
          </p:nvPr>
        </p:nvSpPr>
        <p:spPr>
          <a:xfrm>
            <a:off x="470517" y="-504968"/>
            <a:ext cx="10839634" cy="16383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 algn="ctr"/>
            <a:r>
              <a:rPr lang="fr-F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Erdkugel</a:t>
            </a:r>
            <a:r>
              <a:rPr lang="fr-F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über</a:t>
            </a:r>
            <a:r>
              <a:rPr lang="fr-F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</a:t>
            </a:r>
            <a:r>
              <a:rPr lang="fr-F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Nichts</a:t>
            </a:r>
            <a:endParaRPr lang="fr-FR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740777" y="1500192"/>
            <a:ext cx="184151" cy="36671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hteck 13"/>
          <p:cNvSpPr/>
          <p:nvPr/>
        </p:nvSpPr>
        <p:spPr>
          <a:xfrm>
            <a:off x="6242307" y="1789709"/>
            <a:ext cx="4009901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Hiob 26,7: </a:t>
            </a:r>
            <a:r>
              <a:rPr lang="de-DE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[Gott] … </a:t>
            </a:r>
            <a:r>
              <a:rPr lang="de-DE" sz="24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hängt</a:t>
            </a:r>
            <a:r>
              <a:rPr lang="de-DE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Erde auf über </a:t>
            </a:r>
            <a:r>
              <a:rPr lang="de-DE" sz="24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 Nichts</a:t>
            </a:r>
            <a:r>
              <a:rPr lang="de-DE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6138237" y="3320288"/>
            <a:ext cx="4322445" cy="12366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182880" marR="0" lvl="0" indent="-182880" algn="l" defTabSz="914400" rtl="0" fontAlgn="auto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E32D91"/>
              </a:buClr>
              <a:buSzPct val="80000"/>
              <a:buFont typeface="Arial" pitchFamily="34"/>
              <a:buChar char="•"/>
              <a:tabLst/>
              <a:defRPr lang="fr-FR" sz="2000" b="0" i="0" u="none" strike="noStrike" kern="1200" cap="none" spc="10" baseline="0">
                <a:solidFill>
                  <a:srgbClr val="595959"/>
                </a:solidFill>
                <a:uFillTx/>
                <a:latin typeface="Century Schoolbook"/>
              </a:defRPr>
            </a:lvl1pPr>
            <a:lvl2pPr marL="457200" marR="0" lvl="1" indent="-182880" algn="l" defTabSz="914400" rtl="0" fontAlgn="auto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E32D91"/>
              </a:buClr>
              <a:buSzPct val="100000"/>
              <a:buFont typeface="Wingdings 2" pitchFamily="18"/>
              <a:buChar char=""/>
              <a:tabLst/>
              <a:defRPr lang="fr-FR" sz="1800" b="0" i="0" u="none" strike="noStrike" kern="1200" cap="none" spc="0" baseline="0">
                <a:solidFill>
                  <a:srgbClr val="595959"/>
                </a:solidFill>
                <a:uFillTx/>
                <a:latin typeface="Century Schoolbook"/>
              </a:defRPr>
            </a:lvl2pPr>
            <a:lvl3pPr marL="731520" marR="0" lvl="2" indent="-182880" algn="l" defTabSz="914400" rtl="0" fontAlgn="auto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E32D91"/>
              </a:buClr>
              <a:buSzPct val="100000"/>
              <a:buFont typeface="Wingdings 2" pitchFamily="18"/>
              <a:buChar char=""/>
              <a:tabLst/>
              <a:defRPr lang="fr-FR" sz="1600" b="0" i="0" u="none" strike="noStrike" kern="1200" cap="none" spc="0" baseline="0">
                <a:solidFill>
                  <a:srgbClr val="595959"/>
                </a:solidFill>
                <a:uFillTx/>
                <a:latin typeface="Century Schoolbook"/>
              </a:defRPr>
            </a:lvl3pPr>
            <a:lvl4pPr marL="1005840" marR="0" lvl="3" indent="-182880" algn="l" defTabSz="914400" rtl="0" fontAlgn="auto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E32D91"/>
              </a:buClr>
              <a:buSzPct val="100000"/>
              <a:buFont typeface="Wingdings 2" pitchFamily="18"/>
              <a:buChar char=""/>
              <a:tabLst/>
              <a:defRPr lang="fr-FR" sz="1400" b="0" i="0" u="none" strike="noStrike" kern="1200" cap="none" spc="0" baseline="0">
                <a:solidFill>
                  <a:srgbClr val="595959"/>
                </a:solidFill>
                <a:uFillTx/>
                <a:latin typeface="Century Schoolbook"/>
              </a:defRPr>
            </a:lvl4pPr>
            <a:lvl5pPr marL="1280160" marR="0" lvl="4" indent="-182880" algn="l" defTabSz="914400" rtl="0" fontAlgn="auto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E32D91"/>
              </a:buClr>
              <a:buSzPct val="100000"/>
              <a:buFont typeface="Wingdings 2" pitchFamily="18"/>
              <a:buChar char=""/>
              <a:tabLst/>
              <a:defRPr lang="fr-FR" sz="1400" b="0" i="0" u="none" strike="noStrike" kern="1200" cap="none" spc="0" baseline="0">
                <a:solidFill>
                  <a:srgbClr val="595959"/>
                </a:solidFill>
                <a:uFillTx/>
                <a:latin typeface="Century Schoolboo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de-DE" sz="2400" dirty="0" smtClean="0"/>
              <a:t>	</a:t>
            </a:r>
            <a:r>
              <a:rPr lang="de-DE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</a:t>
            </a:r>
            <a:r>
              <a:rPr lang="de-DE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40,22: </a:t>
            </a:r>
            <a:r>
              <a:rPr lang="de-DE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ist es, der da thront über </a:t>
            </a:r>
            <a:r>
              <a:rPr lang="de-DE" sz="24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Kugel der Erde</a:t>
            </a:r>
            <a:r>
              <a:rPr lang="de-DE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…</a:t>
            </a:r>
          </a:p>
        </p:txBody>
      </p:sp>
      <p:pic>
        <p:nvPicPr>
          <p:cNvPr id="16" name="Picture 6" descr="Rotating_earth_%28large%2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66" y="1618945"/>
            <a:ext cx="4639351" cy="463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103853" y="6258296"/>
            <a:ext cx="1520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>
                <a:cs typeface="Arial" panose="020B0604020202020204" pitchFamily="34" charset="0"/>
              </a:rPr>
              <a:t>Marvel GNU 1.2 </a:t>
            </a:r>
            <a:r>
              <a:rPr lang="de-CH" altLang="de-DE" sz="1000" dirty="0" err="1">
                <a:cs typeface="Arial" panose="020B0604020202020204" pitchFamily="34" charset="0"/>
              </a:rPr>
              <a:t>or</a:t>
            </a:r>
            <a:r>
              <a:rPr lang="de-CH" altLang="de-DE" sz="1000" dirty="0">
                <a:cs typeface="Arial" panose="020B0604020202020204" pitchFamily="34" charset="0"/>
              </a:rPr>
              <a:t> </a:t>
            </a:r>
            <a:r>
              <a:rPr lang="de-CH" altLang="de-DE" sz="1000" dirty="0" err="1">
                <a:cs typeface="Arial" panose="020B0604020202020204" pitchFamily="34" charset="0"/>
              </a:rPr>
              <a:t>later</a:t>
            </a:r>
            <a:endParaRPr lang="de-DE" altLang="de-DE" sz="1000" dirty="0">
              <a:cs typeface="Arial" panose="020B0604020202020204" pitchFamily="34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6822966" y="4843463"/>
            <a:ext cx="3381375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Hebr.</a:t>
            </a:r>
            <a:r>
              <a:rPr lang="de-CH" altLang="de-DE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altLang="de-DE" sz="1800" i="1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chug</a:t>
            </a:r>
            <a:r>
              <a:rPr lang="de-CH" altLang="de-DE" sz="18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Kugel; Gewölbe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vgl. Hi 22,14; </a:t>
            </a:r>
            <a:r>
              <a:rPr lang="de-CH" altLang="de-DE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</a:t>
            </a:r>
            <a:r>
              <a:rPr lang="de-CH" alt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8,27; vgl.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8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Benjamin Davidson: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8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Analytical </a:t>
            </a:r>
            <a:r>
              <a:rPr lang="de-CH" altLang="de-DE" sz="1800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</a:t>
            </a:r>
            <a:r>
              <a:rPr lang="de-CH" altLang="de-DE" sz="18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de-CH" altLang="de-DE" sz="1800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Chaldee</a:t>
            </a:r>
            <a:r>
              <a:rPr lang="de-CH" altLang="de-DE" sz="18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800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Lexicon</a:t>
            </a:r>
            <a:r>
              <a:rPr lang="de-CH" altLang="de-DE" sz="18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S. 249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CH" altLang="de-DE" sz="1800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CH" altLang="de-D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152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Grp="1"/>
          </p:cNvSpPr>
          <p:nvPr>
            <p:ph type="title"/>
          </p:nvPr>
        </p:nvSpPr>
        <p:spPr>
          <a:xfrm>
            <a:off x="452763" y="-672157"/>
            <a:ext cx="10839634" cy="16383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 algn="ctr"/>
            <a:r>
              <a:rPr lang="fr-F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Ebene</a:t>
            </a:r>
            <a:r>
              <a:rPr lang="fr-F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Jesreel</a:t>
            </a:r>
            <a:r>
              <a:rPr lang="fr-F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fr-F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Harmagedon</a:t>
            </a:r>
            <a:r>
              <a:rPr lang="fr-F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740777" y="1500192"/>
            <a:ext cx="184151" cy="36671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hteck 13"/>
          <p:cNvSpPr/>
          <p:nvPr/>
        </p:nvSpPr>
        <p:spPr>
          <a:xfrm>
            <a:off x="6242307" y="1789709"/>
            <a:ext cx="400990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de-DE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7378608" y="6068428"/>
            <a:ext cx="145424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000" dirty="0" err="1" smtClean="0">
                <a:cs typeface="Arial" panose="020B0604020202020204" pitchFamily="34" charset="0"/>
              </a:rPr>
              <a:t>Eyalasaf</a:t>
            </a:r>
            <a:r>
              <a:rPr lang="de-DE" altLang="de-DE" sz="1000" dirty="0" smtClean="0">
                <a:cs typeface="Arial" panose="020B0604020202020204" pitchFamily="34" charset="0"/>
              </a:rPr>
              <a:t> CC-BY-SA 4.0</a:t>
            </a:r>
            <a:endParaRPr lang="de-DE" altLang="de-DE" sz="1000" dirty="0"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58" y="1500192"/>
            <a:ext cx="8020494" cy="4511528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9189819" y="2002075"/>
            <a:ext cx="17812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Jesreel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de-CH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 17,16;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 6,33; 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1Sam 29,11;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 1,4.5; 2,2.24 etc.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9189819" y="5833273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Harmagedon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 16,16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9189819" y="3968767"/>
            <a:ext cx="13345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Megiddo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 12,21;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 1,27;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1Kön 9,15;</a:t>
            </a:r>
          </a:p>
          <a:p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Sach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12,11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4036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3" y="1228594"/>
            <a:ext cx="8021025" cy="5374087"/>
          </a:xfrm>
          <a:prstGeom prst="rect">
            <a:avLst/>
          </a:prstGeom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>
          <a:xfrm>
            <a:off x="452763" y="-672157"/>
            <a:ext cx="10839634" cy="16383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 algn="ctr"/>
            <a:r>
              <a:rPr lang="fr-F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 Megiddo (</a:t>
            </a:r>
            <a:r>
              <a:rPr lang="fr-F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Harmagedon</a:t>
            </a:r>
            <a:r>
              <a:rPr lang="fr-F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740777" y="1500192"/>
            <a:ext cx="184151" cy="36671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hteck 13"/>
          <p:cNvSpPr/>
          <p:nvPr/>
        </p:nvSpPr>
        <p:spPr>
          <a:xfrm>
            <a:off x="6242307" y="1789709"/>
            <a:ext cx="400990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de-DE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7274422" y="6080303"/>
            <a:ext cx="15568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000" dirty="0" err="1" smtClean="0">
                <a:cs typeface="Arial" panose="020B0604020202020204" pitchFamily="34" charset="0"/>
              </a:rPr>
              <a:t>AvramGR</a:t>
            </a:r>
            <a:r>
              <a:rPr lang="de-DE" altLang="de-DE" sz="1000" dirty="0" smtClean="0">
                <a:cs typeface="Arial" panose="020B0604020202020204" pitchFamily="34" charset="0"/>
              </a:rPr>
              <a:t> CC-BY-SA 4.0</a:t>
            </a:r>
            <a:endParaRPr lang="de-DE" altLang="de-DE" sz="1000" dirty="0"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9189819" y="2002075"/>
            <a:ext cx="17812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Jesreel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de-CH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 17,16;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 6,33; 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1Sam 29,11;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 1,4.5; 2,2.24 etc.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9189819" y="3968767"/>
            <a:ext cx="13345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Megiddo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 12,21;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 1,27;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1Kön 9,15;</a:t>
            </a:r>
          </a:p>
          <a:p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Sach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12,11</a:t>
            </a:r>
          </a:p>
          <a:p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221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Grp="1"/>
          </p:cNvSpPr>
          <p:nvPr>
            <p:ph type="title"/>
          </p:nvPr>
        </p:nvSpPr>
        <p:spPr>
          <a:xfrm>
            <a:off x="452763" y="-672157"/>
            <a:ext cx="10839634" cy="16383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 algn="ctr"/>
            <a:r>
              <a:rPr lang="fr-F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Nazareth und Mount </a:t>
            </a:r>
            <a:r>
              <a:rPr lang="fr-F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Precipice</a:t>
            </a:r>
            <a:endParaRPr lang="fr-FR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740777" y="1500192"/>
            <a:ext cx="184151" cy="36671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hteck 13"/>
          <p:cNvSpPr/>
          <p:nvPr/>
        </p:nvSpPr>
        <p:spPr>
          <a:xfrm>
            <a:off x="6242307" y="1789709"/>
            <a:ext cx="400990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de-DE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8470386" y="5498412"/>
            <a:ext cx="3289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000" dirty="0" smtClean="0">
                <a:cs typeface="Arial" panose="020B0604020202020204" pitchFamily="34" charset="0"/>
              </a:rPr>
              <a:t>RL</a:t>
            </a:r>
            <a:endParaRPr lang="de-DE" altLang="de-DE" sz="1000" dirty="0">
              <a:cs typeface="Arial" panose="020B0604020202020204" pitchFamily="34" charset="0"/>
            </a:endParaRPr>
          </a:p>
        </p:txBody>
      </p:sp>
      <p:pic>
        <p:nvPicPr>
          <p:cNvPr id="12" name="Picture 7" descr="File:Afula2008.JPG"/>
          <p:cNvPicPr>
            <a:picLocks noChangeAspect="1" noChangeArrowheads="1"/>
          </p:cNvPicPr>
          <p:nvPr/>
        </p:nvPicPr>
        <p:blipFill rotWithShape="1">
          <a:blip r:embed="rId3"/>
          <a:srcRect t="16406"/>
          <a:stretch/>
        </p:blipFill>
        <p:spPr bwMode="auto">
          <a:xfrm>
            <a:off x="1115970" y="1368673"/>
            <a:ext cx="7346950" cy="4603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9189819" y="2002075"/>
            <a:ext cx="17812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Jesreel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de-CH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 17,16;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 6,33; 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1Sam 29,11;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 1,4.5; 2,2.24 etc.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9189819" y="5833273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Harmagedon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 16,16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9189819" y="3968767"/>
            <a:ext cx="13345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Megiddo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 12,21;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 1,27;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1Kön 9,15;</a:t>
            </a:r>
          </a:p>
          <a:p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Sach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12,11</a:t>
            </a:r>
          </a:p>
          <a:p>
            <a:endParaRPr lang="de-CH" dirty="0"/>
          </a:p>
        </p:txBody>
      </p:sp>
      <p:sp>
        <p:nvSpPr>
          <p:cNvPr id="19" name="Textfeld 2"/>
          <p:cNvSpPr txBox="1">
            <a:spLocks noChangeArrowheads="1"/>
          </p:cNvSpPr>
          <p:nvPr/>
        </p:nvSpPr>
        <p:spPr bwMode="auto">
          <a:xfrm>
            <a:off x="708143" y="6156438"/>
            <a:ext cx="2338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DE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Lukas 4,29</a:t>
            </a:r>
            <a:endParaRPr lang="de-CH" altLang="de-D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03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Grp="1"/>
          </p:cNvSpPr>
          <p:nvPr>
            <p:ph type="title"/>
          </p:nvPr>
        </p:nvSpPr>
        <p:spPr>
          <a:xfrm>
            <a:off x="452763" y="-672157"/>
            <a:ext cx="10839634" cy="16383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 algn="ctr"/>
            <a:r>
              <a:rPr lang="fr-F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Mount </a:t>
            </a:r>
            <a:r>
              <a:rPr lang="fr-F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Precipice</a:t>
            </a:r>
            <a:endParaRPr lang="fr-FR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740777" y="1500192"/>
            <a:ext cx="184151" cy="36671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hteck 13"/>
          <p:cNvSpPr/>
          <p:nvPr/>
        </p:nvSpPr>
        <p:spPr>
          <a:xfrm>
            <a:off x="6242307" y="1789709"/>
            <a:ext cx="400990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de-DE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8470386" y="5498412"/>
            <a:ext cx="3289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000" dirty="0" smtClean="0">
                <a:cs typeface="Arial" panose="020B0604020202020204" pitchFamily="34" charset="0"/>
              </a:rPr>
              <a:t>RL</a:t>
            </a:r>
            <a:endParaRPr lang="de-DE" altLang="de-DE" sz="1000" dirty="0"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9189819" y="2002075"/>
            <a:ext cx="17812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Jesreel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de-CH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 17,16;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 6,33; 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1Sam 29,11;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 1,4.5; 2,2.24 etc.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9189819" y="5833273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Harmagedon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 16,16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9189819" y="3968767"/>
            <a:ext cx="13345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Megiddo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 12,21;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 1,27;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1Kön 9,15;</a:t>
            </a:r>
          </a:p>
          <a:p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Sach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12,11</a:t>
            </a:r>
          </a:p>
          <a:p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414" y="1656561"/>
            <a:ext cx="5568950" cy="4176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feld 2"/>
          <p:cNvSpPr txBox="1">
            <a:spLocks noChangeArrowheads="1"/>
          </p:cNvSpPr>
          <p:nvPr/>
        </p:nvSpPr>
        <p:spPr bwMode="auto">
          <a:xfrm>
            <a:off x="708143" y="6156438"/>
            <a:ext cx="2338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DE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Lukas 4,29</a:t>
            </a:r>
            <a:endParaRPr lang="de-CH" altLang="de-D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559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Grp="1"/>
          </p:cNvSpPr>
          <p:nvPr>
            <p:ph type="title"/>
          </p:nvPr>
        </p:nvSpPr>
        <p:spPr>
          <a:xfrm>
            <a:off x="452763" y="-672157"/>
            <a:ext cx="10839634" cy="16383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 algn="ctr"/>
            <a:r>
              <a:rPr lang="fr-F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Mount </a:t>
            </a:r>
            <a:r>
              <a:rPr lang="fr-F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Precipice</a:t>
            </a:r>
            <a:r>
              <a:rPr lang="fr-F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 </a:t>
            </a:r>
            <a:r>
              <a:rPr lang="fr-FR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Harmagedon</a:t>
            </a:r>
            <a:endParaRPr lang="fr-FR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740777" y="1500192"/>
            <a:ext cx="184151" cy="36671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hteck 13"/>
          <p:cNvSpPr/>
          <p:nvPr/>
        </p:nvSpPr>
        <p:spPr>
          <a:xfrm>
            <a:off x="6242307" y="1789709"/>
            <a:ext cx="400990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de-DE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8470386" y="5498412"/>
            <a:ext cx="3289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000" dirty="0" smtClean="0">
                <a:cs typeface="Arial" panose="020B0604020202020204" pitchFamily="34" charset="0"/>
              </a:rPr>
              <a:t>RL</a:t>
            </a:r>
            <a:endParaRPr lang="de-DE" altLang="de-DE" sz="1000" dirty="0"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9189819" y="2002075"/>
            <a:ext cx="17812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Jesreel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de-CH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 17,16;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 6,33; 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1Sam 29,11;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 1,4.5; 2,2.24 etc.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9189819" y="5833273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Harmagedon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 16,16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9189819" y="3968767"/>
            <a:ext cx="13345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Megiddo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 12,21;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 1,27;</a:t>
            </a: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1Kön 9,15;</a:t>
            </a:r>
          </a:p>
          <a:p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Sach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12,11</a:t>
            </a:r>
          </a:p>
          <a:p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383" y="1593963"/>
            <a:ext cx="6083300" cy="4562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feld 2"/>
          <p:cNvSpPr txBox="1">
            <a:spLocks noChangeArrowheads="1"/>
          </p:cNvSpPr>
          <p:nvPr/>
        </p:nvSpPr>
        <p:spPr bwMode="auto">
          <a:xfrm>
            <a:off x="708143" y="6156438"/>
            <a:ext cx="2338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DE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Lukas 4,29</a:t>
            </a:r>
            <a:endParaRPr lang="de-CH" altLang="de-D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923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88273" y="685706"/>
            <a:ext cx="10768612" cy="6832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Bildquellen und Lizenzen</a:t>
            </a:r>
          </a:p>
        </p:txBody>
      </p:sp>
      <p:sp>
        <p:nvSpPr>
          <p:cNvPr id="13517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9179" y="1746251"/>
            <a:ext cx="8686800" cy="4949047"/>
          </a:xfrm>
        </p:spPr>
        <p:txBody>
          <a:bodyPr>
            <a:spAutoFit/>
          </a:bodyPr>
          <a:lstStyle/>
          <a:p>
            <a:pPr marL="0" indent="0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de-DE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GNU 1.2 </a:t>
            </a:r>
            <a:r>
              <a:rPr lang="de-DE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or</a:t>
            </a:r>
            <a:r>
              <a:rPr lang="de-DE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de-DE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later</a:t>
            </a:r>
            <a:r>
              <a:rPr lang="de-DE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</a:p>
          <a:p>
            <a:pP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de-DE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de-DE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Genaue Information zur Lizenz GNU FDL :</a:t>
            </a:r>
          </a:p>
          <a:p>
            <a:pPr marL="0" indent="0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de-DE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http://en.wikipedia.org/wiki/Wikipedia:Text </a:t>
            </a:r>
            <a:r>
              <a:rPr lang="de-DE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of_the_GNU_Free_Documentation_License</a:t>
            </a:r>
            <a:endParaRPr lang="de-DE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0" indent="0">
              <a:buNone/>
              <a:defRPr/>
            </a:pPr>
            <a:r>
              <a:rPr lang="de-DE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CCA</a:t>
            </a:r>
            <a:endParaRPr lang="de-DE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de-DE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Genaue Information zur Lizenz Creative </a:t>
            </a:r>
            <a:r>
              <a:rPr lang="de-DE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Commons</a:t>
            </a:r>
            <a:r>
              <a:rPr lang="de-DE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:</a:t>
            </a:r>
          </a:p>
          <a:p>
            <a:pPr marL="0" indent="0">
              <a:buNone/>
              <a:defRPr/>
            </a:pPr>
            <a:r>
              <a:rPr lang="de-DE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http://en.wikipedia.org/wiki/Creative_Commons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59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12558" y="1206500"/>
            <a:ext cx="11046041" cy="4598182"/>
          </a:xfrm>
        </p:spPr>
        <p:txBody>
          <a:bodyPr wrap="square">
            <a:spAutoFit/>
          </a:bodyPr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de-DE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FB = Freies Bild (</a:t>
            </a:r>
            <a:r>
              <a:rPr lang="de-DE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</a:t>
            </a:r>
            <a:r>
              <a:rPr lang="de-DE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</a:t>
            </a:r>
            <a:r>
              <a:rPr lang="de-DE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de-DE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RL = Roger Liebi</a:t>
            </a:r>
          </a:p>
          <a:p>
            <a:pPr marL="0" indent="0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de-DE" altLang="fr-F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de-DE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Matthias Hempel </a:t>
            </a:r>
            <a:r>
              <a:rPr lang="de-DE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 </a:t>
            </a:r>
            <a:r>
              <a:rPr lang="de-DE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Matthias Hempel, Kultur- und Begegnungszentrum DE-Reichenbach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de-DE"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Tempel </a:t>
            </a:r>
            <a:r>
              <a:rPr lang="de-DE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Model: John Schmidt, USA, </a:t>
            </a:r>
            <a:r>
              <a:rPr lang="de-DE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</a:t>
            </a:r>
            <a:r>
              <a:rPr lang="de-DE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de-DE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permission</a:t>
            </a:r>
            <a:endParaRPr lang="de-DE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de-DE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de-DE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Bibelzitate: Elberfelder 1905 (leicht </a:t>
            </a:r>
            <a:r>
              <a:rPr lang="de-DE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</a:t>
            </a:r>
            <a:r>
              <a:rPr lang="de-DE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von RL)</a:t>
            </a:r>
          </a:p>
        </p:txBody>
      </p:sp>
      <p:cxnSp>
        <p:nvCxnSpPr>
          <p:cNvPr id="3" name="Connecteur droit 2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65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:Earth Eastern Hemisphere.jpg">
            <a:hlinkClick r:id="rId3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26061" y="2164933"/>
            <a:ext cx="4105271" cy="4103690"/>
          </a:xfrm>
          <a:prstGeom prst="rect">
            <a:avLst/>
          </a:prstGeom>
          <a:noFill/>
          <a:ln cap="flat">
            <a:noFill/>
          </a:ln>
          <a:effectLst>
            <a:outerShdw dir="16200000" algn="tl">
              <a:srgbClr val="000000">
                <a:alpha val="70000"/>
              </a:srgbClr>
            </a:outerShdw>
          </a:effectLst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>
          <a:xfrm>
            <a:off x="470517" y="1591"/>
            <a:ext cx="10839634" cy="16383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 algn="ctr"/>
            <a:r>
              <a:rPr lang="de-DE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 Knotenpunkt der drei Kontinente:</a:t>
            </a:r>
            <a:br>
              <a:rPr lang="de-DE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Europa, Afrika, Asien</a:t>
            </a:r>
            <a:endParaRPr lang="fr-FR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6"/>
          <p:cNvSpPr txBox="1">
            <a:spLocks noGrp="1"/>
          </p:cNvSpPr>
          <p:nvPr>
            <p:ph idx="1"/>
          </p:nvPr>
        </p:nvSpPr>
        <p:spPr>
          <a:xfrm>
            <a:off x="5565163" y="2164933"/>
            <a:ext cx="5693393" cy="4392759"/>
          </a:xfrm>
          <a:noFill/>
        </p:spPr>
        <p:txBody>
          <a:bodyPr/>
          <a:lstStyle/>
          <a:p>
            <a:pPr lvl="0" algn="ctr">
              <a:buNone/>
            </a:pPr>
            <a:r>
              <a:rPr lang="de-DE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Hesekiel</a:t>
            </a:r>
            <a:r>
              <a:rPr lang="fr-FR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5,5:   </a:t>
            </a:r>
          </a:p>
          <a:p>
            <a:pPr algn="ctr">
              <a:buNone/>
              <a:defRPr/>
            </a:pPr>
            <a:r>
              <a:rPr lang="de-DE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spricht der Herr, der Ewige: </a:t>
            </a:r>
            <a:br>
              <a:rPr lang="de-DE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Dies ist Jerusalem! </a:t>
            </a:r>
          </a:p>
          <a:p>
            <a:pPr algn="ctr">
              <a:buNone/>
              <a:defRPr/>
            </a:pPr>
            <a:r>
              <a:rPr lang="de-DE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 habe es </a:t>
            </a:r>
            <a:r>
              <a:rPr lang="de-DE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</a:t>
            </a:r>
            <a:r>
              <a:rPr lang="de-DE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mitten </a:t>
            </a:r>
            <a:r>
              <a:rPr lang="de-DE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unter die Nationen gesetzt</a:t>
            </a:r>
            <a:r>
              <a:rPr lang="de-DE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de-DE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und </a:t>
            </a:r>
            <a:r>
              <a:rPr lang="de-DE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Länder rings um es her</a:t>
            </a:r>
            <a:r>
              <a:rPr lang="fr-FR" sz="2800" dirty="0">
                <a:solidFill>
                  <a:srgbClr val="FFFF00"/>
                </a:solidFill>
                <a:effectLst>
                  <a:outerShdw dist="38096" dir="2700000">
                    <a:srgbClr val="000000"/>
                  </a:outerShdw>
                </a:effectLst>
              </a:rPr>
              <a:t>.</a:t>
            </a:r>
            <a:endParaRPr lang="fr-FR" sz="2800" dirty="0">
              <a:solidFill>
                <a:srgbClr val="FFFF00"/>
              </a:solidFill>
            </a:endParaRPr>
          </a:p>
          <a:p>
            <a:pPr lvl="0"/>
            <a:endParaRPr lang="fr-FR" dirty="0"/>
          </a:p>
        </p:txBody>
      </p:sp>
      <p:sp>
        <p:nvSpPr>
          <p:cNvPr id="5" name="Line 4"/>
          <p:cNvSpPr/>
          <p:nvPr/>
        </p:nvSpPr>
        <p:spPr>
          <a:xfrm>
            <a:off x="1000609" y="1285454"/>
            <a:ext cx="1362071" cy="217487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57150" cap="flat">
            <a:solidFill>
              <a:srgbClr val="FFFF00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entury Schoolbook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740777" y="1500192"/>
            <a:ext cx="184151" cy="36671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</a:endParaRPr>
          </a:p>
        </p:txBody>
      </p:sp>
      <p:sp>
        <p:nvSpPr>
          <p:cNvPr id="7" name="Textfeld 7"/>
          <p:cNvSpPr txBox="1"/>
          <p:nvPr/>
        </p:nvSpPr>
        <p:spPr>
          <a:xfrm>
            <a:off x="5035692" y="6022393"/>
            <a:ext cx="495650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0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Arial"/>
              </a:rPr>
              <a:t>NASA</a:t>
            </a:r>
          </a:p>
        </p:txBody>
      </p:sp>
      <p:sp>
        <p:nvSpPr>
          <p:cNvPr id="8" name="Textfeld 1"/>
          <p:cNvSpPr txBox="1"/>
          <p:nvPr/>
        </p:nvSpPr>
        <p:spPr>
          <a:xfrm>
            <a:off x="2146782" y="2769763"/>
            <a:ext cx="1008061" cy="3079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 dirty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entury Schoolbook"/>
              </a:rPr>
              <a:t>Europa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681645" y="3704801"/>
            <a:ext cx="851891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 dirty="0" err="1">
                <a:solidFill>
                  <a:srgbClr val="030A1B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entury Schoolbook"/>
              </a:rPr>
              <a:t>Afrika</a:t>
            </a:r>
            <a:endParaRPr lang="fr-FR" sz="1400" b="0" i="0" u="none" strike="noStrike" kern="1200" cap="none" spc="0" baseline="0" dirty="0">
              <a:solidFill>
                <a:srgbClr val="030A1B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entury Schoolbook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613510" y="3358728"/>
            <a:ext cx="1008061" cy="3079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 dirty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entury Schoolbook"/>
              </a:rPr>
              <a:t>Asien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22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5137" y="-478415"/>
            <a:ext cx="9692640" cy="1397120"/>
          </a:xfrm>
        </p:spPr>
        <p:txBody>
          <a:bodyPr/>
          <a:lstStyle/>
          <a:p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Nabel der Erde</a:t>
            </a:r>
            <a:endParaRPr lang="de-CH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21" y="1134148"/>
            <a:ext cx="5505846" cy="5505846"/>
          </a:xfrm>
        </p:spPr>
      </p:pic>
      <p:sp>
        <p:nvSpPr>
          <p:cNvPr id="4" name="Inhaltsplatzhalter 3"/>
          <p:cNvSpPr>
            <a:spLocks noGrp="1"/>
          </p:cNvSpPr>
          <p:nvPr>
            <p:ph idx="2"/>
          </p:nvPr>
        </p:nvSpPr>
        <p:spPr>
          <a:xfrm>
            <a:off x="7073705" y="1711403"/>
            <a:ext cx="3828454" cy="4351336"/>
          </a:xfrm>
        </p:spPr>
        <p:txBody>
          <a:bodyPr>
            <a:normAutofit/>
          </a:bodyPr>
          <a:lstStyle/>
          <a:p>
            <a:r>
              <a:rPr lang="de-CH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Hesekiel 38,12:</a:t>
            </a:r>
          </a:p>
          <a:p>
            <a:pPr marL="0" indent="0">
              <a:buNone/>
            </a:pPr>
            <a:r>
              <a:rPr lang="de-CH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«… ein </a:t>
            </a:r>
            <a:r>
              <a:rPr lang="de-CH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Volk, das aus den Nationen gesammelt ist, welches Hab und Gut erworben hat, welches </a:t>
            </a:r>
            <a:r>
              <a:rPr lang="de-CH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 Mittelpunkt </a:t>
            </a:r>
            <a:r>
              <a:rPr lang="en-US" sz="24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US" sz="24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tabbur</a:t>
            </a:r>
            <a:r>
              <a:rPr lang="en-US" sz="24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</a:t>
            </a:r>
            <a:r>
              <a:rPr lang="de-CH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de-CH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Erde</a:t>
            </a:r>
            <a:r>
              <a:rPr lang="de-CH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bewohnt</a:t>
            </a:r>
            <a:r>
              <a:rPr lang="de-CH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de-CH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629036" y="6532272"/>
            <a:ext cx="16273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800" dirty="0" smtClean="0"/>
              <a:t>Sammy </a:t>
            </a:r>
            <a:r>
              <a:rPr lang="de-CH" sz="800" dirty="0" err="1" smtClean="0"/>
              <a:t>pompon</a:t>
            </a:r>
            <a:r>
              <a:rPr lang="de-CH" sz="800" dirty="0" smtClean="0"/>
              <a:t> CC-BY-SA 3.0</a:t>
            </a:r>
            <a:endParaRPr lang="de-CH" sz="800" dirty="0"/>
          </a:p>
        </p:txBody>
      </p:sp>
      <p:sp>
        <p:nvSpPr>
          <p:cNvPr id="7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33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7079" y="-252066"/>
            <a:ext cx="9692640" cy="1397120"/>
          </a:xfrm>
        </p:spPr>
        <p:txBody>
          <a:bodyPr/>
          <a:lstStyle/>
          <a:p>
            <a:r>
              <a:rPr lang="de-CH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Enden der Erde</a:t>
            </a:r>
            <a:endParaRPr lang="de-CH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714879" y="6315701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FB</a:t>
            </a:r>
            <a:endParaRPr lang="de-CH" sz="1200" dirty="0"/>
          </a:p>
        </p:txBody>
      </p:sp>
      <p:sp>
        <p:nvSpPr>
          <p:cNvPr id="7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97" y="1409120"/>
            <a:ext cx="6911440" cy="5183580"/>
          </a:xfrm>
          <a:prstGeom prst="rect">
            <a:avLst/>
          </a:prstGeom>
        </p:spPr>
      </p:pic>
      <p:sp>
        <p:nvSpPr>
          <p:cNvPr id="11" name="Inhaltsplatzhalter 3"/>
          <p:cNvSpPr>
            <a:spLocks noGrp="1"/>
          </p:cNvSpPr>
          <p:nvPr>
            <p:ph idx="2"/>
          </p:nvPr>
        </p:nvSpPr>
        <p:spPr>
          <a:xfrm>
            <a:off x="8540598" y="446494"/>
            <a:ext cx="4144881" cy="4351336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5Mo 28,64</a:t>
            </a:r>
          </a:p>
          <a:p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 46,10</a:t>
            </a:r>
          </a:p>
          <a:p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 61,3</a:t>
            </a:r>
          </a:p>
          <a:p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24,16</a:t>
            </a:r>
          </a:p>
          <a:p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42,10</a:t>
            </a:r>
          </a:p>
          <a:p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43,6</a:t>
            </a:r>
          </a:p>
          <a:p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48,20</a:t>
            </a:r>
          </a:p>
          <a:p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49,6</a:t>
            </a:r>
          </a:p>
          <a:p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 12,42</a:t>
            </a:r>
          </a:p>
          <a:p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Apg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1,8</a:t>
            </a:r>
          </a:p>
          <a:p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tc.</a:t>
            </a:r>
            <a:endParaRPr lang="de-CH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994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5757" y="0"/>
            <a:ext cx="8229600" cy="1143000"/>
          </a:xfrm>
        </p:spPr>
        <p:txBody>
          <a:bodyPr/>
          <a:lstStyle/>
          <a:p>
            <a:pPr marL="54864">
              <a:defRPr/>
            </a:pPr>
            <a:r>
              <a:rPr lang="de-CH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Europa</a:t>
            </a:r>
            <a:endParaRPr lang="de-DE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2531" name="Picture 4" descr="1007329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7900" y="1534013"/>
            <a:ext cx="4859193" cy="3548155"/>
          </a:xfrm>
        </p:spPr>
      </p:pic>
      <p:sp>
        <p:nvSpPr>
          <p:cNvPr id="9421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6520344" y="1534013"/>
            <a:ext cx="4537075" cy="49974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de-DE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Jesaja </a:t>
            </a:r>
            <a:r>
              <a:rPr lang="de-DE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49</a:t>
            </a:r>
            <a:r>
              <a:rPr lang="de-DE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de-DE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de-DE" sz="24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</a:t>
            </a:r>
            <a:r>
              <a:rPr lang="de-DE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Hört auf mich, </a:t>
            </a:r>
            <a:r>
              <a:rPr lang="de-DE" sz="2400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ihr </a:t>
            </a:r>
            <a:r>
              <a:rPr lang="de-DE" sz="2400" dirty="0" err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Ijim</a:t>
            </a:r>
            <a:r>
              <a:rPr lang="de-DE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und merkt auf, ihr Völkerschaften in der Ferne! 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de-DE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... </a:t>
            </a:r>
            <a:r>
              <a:rPr lang="de-DE" sz="24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r>
              <a:rPr lang="de-DE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ja, er spricht: Es ist zu gering, </a:t>
            </a:r>
            <a:r>
              <a:rPr lang="de-DE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daß</a:t>
            </a:r>
            <a:r>
              <a:rPr lang="de-DE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du mein Knecht seist, um die Stämme Jakobs aufzurichten und die </a:t>
            </a:r>
            <a:r>
              <a:rPr lang="de-DE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</a:t>
            </a:r>
            <a:r>
              <a:rPr lang="de-DE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-wahrten von Israel zurück-zubringen; ich habe dich auch zum </a:t>
            </a:r>
            <a:r>
              <a:rPr lang="de-DE" sz="2400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Licht der Nationen</a:t>
            </a:r>
            <a:r>
              <a:rPr lang="de-DE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gesetzt, um mein Heil zu sein </a:t>
            </a:r>
            <a:r>
              <a:rPr lang="de-DE" sz="2400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bis an das Ende der Erde</a:t>
            </a:r>
            <a:r>
              <a:rPr lang="de-DE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5176044" y="1182213"/>
            <a:ext cx="5445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de-CH" altLang="de-DE" sz="1000" dirty="0"/>
              <a:t>NASA</a:t>
            </a:r>
            <a:endParaRPr lang="de-DE" altLang="de-DE" sz="1000" dirty="0"/>
          </a:p>
        </p:txBody>
      </p:sp>
      <p:sp>
        <p:nvSpPr>
          <p:cNvPr id="6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70517" y="5173236"/>
            <a:ext cx="6230556" cy="15962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182880" marR="0" lvl="0" indent="-182880" algn="l" defTabSz="914400" rtl="0" fontAlgn="auto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E32D91"/>
              </a:buClr>
              <a:buSzPct val="80000"/>
              <a:buFont typeface="Arial" pitchFamily="34"/>
              <a:buChar char="•"/>
              <a:tabLst/>
              <a:defRPr lang="fr-FR" sz="2000" b="0" i="0" u="none" strike="noStrike" kern="1200" cap="none" spc="10" baseline="0">
                <a:solidFill>
                  <a:srgbClr val="595959"/>
                </a:solidFill>
                <a:uFillTx/>
                <a:latin typeface="Century Schoolbook"/>
              </a:defRPr>
            </a:lvl1pPr>
            <a:lvl2pPr marL="457200" marR="0" lvl="1" indent="-182880" algn="l" defTabSz="914400" rtl="0" fontAlgn="auto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E32D91"/>
              </a:buClr>
              <a:buSzPct val="100000"/>
              <a:buFont typeface="Wingdings 2" pitchFamily="18"/>
              <a:buChar char=""/>
              <a:tabLst/>
              <a:defRPr lang="fr-FR" sz="1800" b="0" i="0" u="none" strike="noStrike" kern="1200" cap="none" spc="0" baseline="0">
                <a:solidFill>
                  <a:srgbClr val="595959"/>
                </a:solidFill>
                <a:uFillTx/>
                <a:latin typeface="Century Schoolbook"/>
              </a:defRPr>
            </a:lvl2pPr>
            <a:lvl3pPr marL="731520" marR="0" lvl="2" indent="-182880" algn="l" defTabSz="914400" rtl="0" fontAlgn="auto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E32D91"/>
              </a:buClr>
              <a:buSzPct val="100000"/>
              <a:buFont typeface="Wingdings 2" pitchFamily="18"/>
              <a:buChar char=""/>
              <a:tabLst/>
              <a:defRPr lang="fr-FR" sz="1600" b="0" i="0" u="none" strike="noStrike" kern="1200" cap="none" spc="0" baseline="0">
                <a:solidFill>
                  <a:srgbClr val="595959"/>
                </a:solidFill>
                <a:uFillTx/>
                <a:latin typeface="Century Schoolbook"/>
              </a:defRPr>
            </a:lvl3pPr>
            <a:lvl4pPr marL="1005840" marR="0" lvl="3" indent="-182880" algn="l" defTabSz="914400" rtl="0" fontAlgn="auto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E32D91"/>
              </a:buClr>
              <a:buSzPct val="100000"/>
              <a:buFont typeface="Wingdings 2" pitchFamily="18"/>
              <a:buChar char=""/>
              <a:tabLst/>
              <a:defRPr lang="fr-FR" sz="1400" b="0" i="0" u="none" strike="noStrike" kern="1200" cap="none" spc="0" baseline="0">
                <a:solidFill>
                  <a:srgbClr val="595959"/>
                </a:solidFill>
                <a:uFillTx/>
                <a:latin typeface="Century Schoolbook"/>
              </a:defRPr>
            </a:lvl4pPr>
            <a:lvl5pPr marL="1280160" marR="0" lvl="4" indent="-182880" algn="l" defTabSz="914400" rtl="0" fontAlgn="auto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E32D91"/>
              </a:buClr>
              <a:buSzPct val="100000"/>
              <a:buFont typeface="Wingdings 2" pitchFamily="18"/>
              <a:buChar char=""/>
              <a:tabLst/>
              <a:defRPr lang="fr-FR" sz="1400" b="0" i="0" u="none" strike="noStrike" kern="1200" cap="none" spc="0" baseline="0">
                <a:solidFill>
                  <a:srgbClr val="595959"/>
                </a:solidFill>
                <a:uFillTx/>
                <a:latin typeface="Century Schoolboo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altLang="fr-F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altLang="fr-FR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Ijim</a:t>
            </a:r>
            <a:r>
              <a:rPr lang="de-DE" altLang="fr-F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 bezeichnet im Bibelhebräischen insbesondere </a:t>
            </a:r>
            <a:br>
              <a:rPr lang="de-DE" altLang="fr-F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fr-F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die Inseln und Küstenländer des Mittelmeeres auf der europäischen Seite </a:t>
            </a:r>
            <a:br>
              <a:rPr lang="de-DE" altLang="fr-F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fr-F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von Kleinasien bis Spanien.  </a:t>
            </a:r>
            <a:br>
              <a:rPr lang="de-DE" altLang="fr-F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fr-F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(Keil / Delitzsch: Kommentar zum AT, Bd. I, S. 134)</a:t>
            </a:r>
            <a:endParaRPr lang="de-DE" altLang="fr-FR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3075709" y="2713461"/>
            <a:ext cx="504149" cy="5595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V="1">
            <a:off x="2470068" y="2351669"/>
            <a:ext cx="231466" cy="6415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V="1">
            <a:off x="1711172" y="2310236"/>
            <a:ext cx="11875" cy="8064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37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5757" y="0"/>
            <a:ext cx="8229600" cy="1143000"/>
          </a:xfrm>
        </p:spPr>
        <p:txBody>
          <a:bodyPr/>
          <a:lstStyle/>
          <a:p>
            <a:pPr marL="54864">
              <a:defRPr/>
            </a:pPr>
            <a:r>
              <a:rPr lang="de-CH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Europa</a:t>
            </a:r>
            <a:endParaRPr lang="de-DE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2531" name="Picture 4" descr="1007329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6852" y="1428276"/>
            <a:ext cx="4859193" cy="3548155"/>
          </a:xfrm>
        </p:spPr>
      </p:pic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5176044" y="1182213"/>
            <a:ext cx="5445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de-CH" altLang="de-DE" sz="1000" dirty="0"/>
              <a:t>NASA</a:t>
            </a:r>
            <a:endParaRPr lang="de-DE" altLang="de-DE" sz="1000" dirty="0"/>
          </a:p>
        </p:txBody>
      </p:sp>
      <p:sp>
        <p:nvSpPr>
          <p:cNvPr id="6" name="Rectangle 12"/>
          <p:cNvSpPr/>
          <p:nvPr/>
        </p:nvSpPr>
        <p:spPr>
          <a:xfrm>
            <a:off x="11292397" y="0"/>
            <a:ext cx="89960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10"/>
          <p:cNvCxnSpPr/>
          <p:nvPr/>
        </p:nvCxnSpPr>
        <p:spPr>
          <a:xfrm>
            <a:off x="470517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14555" y="5261708"/>
            <a:ext cx="6230556" cy="15962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182880" marR="0" lvl="0" indent="-182880" algn="l" defTabSz="914400" rtl="0" fontAlgn="auto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E32D91"/>
              </a:buClr>
              <a:buSzPct val="80000"/>
              <a:buFont typeface="Arial" pitchFamily="34"/>
              <a:buChar char="•"/>
              <a:tabLst/>
              <a:defRPr lang="fr-FR" sz="2000" b="0" i="0" u="none" strike="noStrike" kern="1200" cap="none" spc="10" baseline="0">
                <a:solidFill>
                  <a:srgbClr val="595959"/>
                </a:solidFill>
                <a:uFillTx/>
                <a:latin typeface="Century Schoolbook"/>
              </a:defRPr>
            </a:lvl1pPr>
            <a:lvl2pPr marL="457200" marR="0" lvl="1" indent="-182880" algn="l" defTabSz="914400" rtl="0" fontAlgn="auto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E32D91"/>
              </a:buClr>
              <a:buSzPct val="100000"/>
              <a:buFont typeface="Wingdings 2" pitchFamily="18"/>
              <a:buChar char=""/>
              <a:tabLst/>
              <a:defRPr lang="fr-FR" sz="1800" b="0" i="0" u="none" strike="noStrike" kern="1200" cap="none" spc="0" baseline="0">
                <a:solidFill>
                  <a:srgbClr val="595959"/>
                </a:solidFill>
                <a:uFillTx/>
                <a:latin typeface="Century Schoolbook"/>
              </a:defRPr>
            </a:lvl2pPr>
            <a:lvl3pPr marL="731520" marR="0" lvl="2" indent="-182880" algn="l" defTabSz="914400" rtl="0" fontAlgn="auto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E32D91"/>
              </a:buClr>
              <a:buSzPct val="100000"/>
              <a:buFont typeface="Wingdings 2" pitchFamily="18"/>
              <a:buChar char=""/>
              <a:tabLst/>
              <a:defRPr lang="fr-FR" sz="1600" b="0" i="0" u="none" strike="noStrike" kern="1200" cap="none" spc="0" baseline="0">
                <a:solidFill>
                  <a:srgbClr val="595959"/>
                </a:solidFill>
                <a:uFillTx/>
                <a:latin typeface="Century Schoolbook"/>
              </a:defRPr>
            </a:lvl3pPr>
            <a:lvl4pPr marL="1005840" marR="0" lvl="3" indent="-182880" algn="l" defTabSz="914400" rtl="0" fontAlgn="auto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E32D91"/>
              </a:buClr>
              <a:buSzPct val="100000"/>
              <a:buFont typeface="Wingdings 2" pitchFamily="18"/>
              <a:buChar char=""/>
              <a:tabLst/>
              <a:defRPr lang="fr-FR" sz="1400" b="0" i="0" u="none" strike="noStrike" kern="1200" cap="none" spc="0" baseline="0">
                <a:solidFill>
                  <a:srgbClr val="595959"/>
                </a:solidFill>
                <a:uFillTx/>
                <a:latin typeface="Century Schoolbook"/>
              </a:defRPr>
            </a:lvl4pPr>
            <a:lvl5pPr marL="1280160" marR="0" lvl="4" indent="-182880" algn="l" defTabSz="914400" rtl="0" fontAlgn="auto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E32D91"/>
              </a:buClr>
              <a:buSzPct val="100000"/>
              <a:buFont typeface="Wingdings 2" pitchFamily="18"/>
              <a:buChar char=""/>
              <a:tabLst/>
              <a:defRPr lang="fr-FR" sz="1400" b="0" i="0" u="none" strike="noStrike" kern="1200" cap="none" spc="0" baseline="0">
                <a:solidFill>
                  <a:srgbClr val="595959"/>
                </a:solidFill>
                <a:uFillTx/>
                <a:latin typeface="Century Schoolboo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alt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Name „</a:t>
            </a:r>
            <a:r>
              <a:rPr lang="de-DE" altLang="fr-FR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ijim</a:t>
            </a:r>
            <a:r>
              <a:rPr lang="de-DE" alt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bezeichnet im Bibelhebräischen insbesondere die Inseln und Küstenländer des Mittelmeeres auf der europäischen Seite </a:t>
            </a:r>
            <a:br>
              <a:rPr lang="de-DE" alt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Kleinasien bis Spanien.  </a:t>
            </a:r>
            <a:br>
              <a:rPr lang="de-DE" alt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(Keil / Delitzsch: Kommentar zum AT, Bd. I, S. 134)</a:t>
            </a:r>
            <a:endParaRPr lang="de-DE" alt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6122379" y="598488"/>
            <a:ext cx="4731924" cy="4997450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 Stellen mit „</a:t>
            </a:r>
            <a:r>
              <a:rPr lang="de-DE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ijim</a:t>
            </a:r>
            <a:r>
              <a:rPr lang="de-DE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de-CH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de-CH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1Mo 10,5; </a:t>
            </a:r>
            <a:r>
              <a:rPr lang="de-DE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</a:t>
            </a:r>
            <a:r>
              <a:rPr lang="de-DE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10,1; Ps 72,10; 97,1; </a:t>
            </a:r>
            <a:r>
              <a:rPr lang="de-DE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</a:t>
            </a:r>
            <a:r>
              <a:rPr lang="de-DE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11,11; 24,15; 40,15; 41,1.5; 42,4.10.12.15; 49,1; 51,5; 59,18; 60,9; 66,19; </a:t>
            </a:r>
            <a:r>
              <a:rPr lang="de-DE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</a:t>
            </a:r>
            <a:r>
              <a:rPr lang="de-DE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2,10; 25,22; 31,10; </a:t>
            </a:r>
            <a:r>
              <a:rPr lang="de-DE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Hes</a:t>
            </a:r>
            <a:r>
              <a:rPr lang="de-DE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26,15.18.18; 27,3.6.7.15.35; 39,6; Dan 11,18; </a:t>
            </a:r>
            <a:r>
              <a:rPr lang="de-DE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Zeph</a:t>
            </a:r>
            <a:r>
              <a:rPr lang="de-DE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2,11</a:t>
            </a:r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1711172" y="2310236"/>
            <a:ext cx="11875" cy="8064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V="1">
            <a:off x="2470068" y="2351669"/>
            <a:ext cx="231466" cy="6415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V="1">
            <a:off x="3075709" y="2713461"/>
            <a:ext cx="504149" cy="5595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90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Rouge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Vue</Template>
  <TotalTime>0</TotalTime>
  <Words>1250</Words>
  <Application>Microsoft Office PowerPoint</Application>
  <PresentationFormat>Breitbild</PresentationFormat>
  <Paragraphs>316</Paragraphs>
  <Slides>46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46</vt:i4>
      </vt:variant>
    </vt:vector>
  </HeadingPairs>
  <TitlesOfParts>
    <vt:vector size="58" baseType="lpstr">
      <vt:lpstr>Arial</vt:lpstr>
      <vt:lpstr>Arial Black</vt:lpstr>
      <vt:lpstr>Calibri</vt:lpstr>
      <vt:lpstr>Century Schoolbook</vt:lpstr>
      <vt:lpstr>Garamond</vt:lpstr>
      <vt:lpstr>Rockwell</vt:lpstr>
      <vt:lpstr>Tahoma</vt:lpstr>
      <vt:lpstr>Times New Roman</vt:lpstr>
      <vt:lpstr>Verdana</vt:lpstr>
      <vt:lpstr>Wingdings</vt:lpstr>
      <vt:lpstr>Wingdings 2</vt:lpstr>
      <vt:lpstr>View</vt:lpstr>
      <vt:lpstr>Meine Homepage:</vt:lpstr>
      <vt:lpstr>Vorträge:</vt:lpstr>
      <vt:lpstr>PowerPoint-Präsentation</vt:lpstr>
      <vt:lpstr>Die Erdkugel über dem Nichts</vt:lpstr>
      <vt:lpstr>Am Knotenpunkt der drei Kontinente: Europa, Afrika, Asien</vt:lpstr>
      <vt:lpstr>Der Nabel der Erde</vt:lpstr>
      <vt:lpstr>Die Enden der Erde</vt:lpstr>
      <vt:lpstr>Europa</vt:lpstr>
      <vt:lpstr>Europa</vt:lpstr>
      <vt:lpstr>Rosch aus dem äussersten Norden</vt:lpstr>
      <vt:lpstr>Das Land der Chinesen im Osten</vt:lpstr>
      <vt:lpstr>PowerPoint-Präsentation</vt:lpstr>
      <vt:lpstr>Man «orientiert sich»  am Orient!</vt:lpstr>
      <vt:lpstr>«Ein Land, das von Milch und Honig fliesst»</vt:lpstr>
      <vt:lpstr>«Ein Land, das von Milch und Honig fliesst»</vt:lpstr>
      <vt:lpstr>«Ein Land, das von Milch und Honig fliesst»</vt:lpstr>
      <vt:lpstr>Von Dan bis Beer Sheva</vt:lpstr>
      <vt:lpstr>Übersicht</vt:lpstr>
      <vt:lpstr>Die Berge Israels</vt:lpstr>
      <vt:lpstr>Bethel und Baal-Hazor</vt:lpstr>
      <vt:lpstr>Der Tempelberg</vt:lpstr>
      <vt:lpstr>Der Ölberg</vt:lpstr>
      <vt:lpstr>Golgatha: Nordwesthügel</vt:lpstr>
      <vt:lpstr>Golgatha: Nordwesthügel</vt:lpstr>
      <vt:lpstr>Zion I, Zion II, Golgatha, Ölberg</vt:lpstr>
      <vt:lpstr>Zion I, Zion II, Golgatha, Ölberg</vt:lpstr>
      <vt:lpstr>Golgatha</vt:lpstr>
      <vt:lpstr>Nordhügel, Bethesda</vt:lpstr>
      <vt:lpstr>Tal Hinnom</vt:lpstr>
      <vt:lpstr>Tal Hinnom</vt:lpstr>
      <vt:lpstr>Die Berge Israels: das Kernland</vt:lpstr>
      <vt:lpstr>Das Hermon-Gebirge (2814 m ü.M.)</vt:lpstr>
      <vt:lpstr>Das Hermon-Gebirge</vt:lpstr>
      <vt:lpstr>Der Hermon und das Plateau der Golanhöhen</vt:lpstr>
      <vt:lpstr>Die Schefela</vt:lpstr>
      <vt:lpstr>Sharon-Ebene</vt:lpstr>
      <vt:lpstr>Das Jordantal</vt:lpstr>
      <vt:lpstr>Die Arava</vt:lpstr>
      <vt:lpstr>Die Ebene Jesreel (Harmagedon)</vt:lpstr>
      <vt:lpstr>Die Ebene Jesreel (Harmagedon)</vt:lpstr>
      <vt:lpstr>Tel Megiddo (Harmagedon)</vt:lpstr>
      <vt:lpstr>Nazareth und Mount Precipice</vt:lpstr>
      <vt:lpstr>Mount Precipice</vt:lpstr>
      <vt:lpstr>Mount Precipice und Harmagedon</vt:lpstr>
      <vt:lpstr>Bildquellen und Lizenzen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Jerusalem</dc:title>
  <dc:creator>Roger Liebi</dc:creator>
  <cp:lastModifiedBy>Roger Liebi</cp:lastModifiedBy>
  <cp:revision>192</cp:revision>
  <dcterms:created xsi:type="dcterms:W3CDTF">2016-10-04T11:55:48Z</dcterms:created>
  <dcterms:modified xsi:type="dcterms:W3CDTF">2017-09-02T15:33:32Z</dcterms:modified>
</cp:coreProperties>
</file>