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sldIdLst>
    <p:sldId id="361" r:id="rId2"/>
    <p:sldId id="700" r:id="rId3"/>
    <p:sldId id="664" r:id="rId4"/>
    <p:sldId id="764" r:id="rId5"/>
    <p:sldId id="701" r:id="rId6"/>
    <p:sldId id="703" r:id="rId7"/>
    <p:sldId id="704" r:id="rId8"/>
    <p:sldId id="705" r:id="rId9"/>
    <p:sldId id="712" r:id="rId10"/>
    <p:sldId id="665" r:id="rId11"/>
    <p:sldId id="666" r:id="rId12"/>
    <p:sldId id="667" r:id="rId13"/>
    <p:sldId id="668" r:id="rId14"/>
    <p:sldId id="669" r:id="rId15"/>
    <p:sldId id="670" r:id="rId16"/>
    <p:sldId id="671" r:id="rId17"/>
    <p:sldId id="672" r:id="rId18"/>
    <p:sldId id="673" r:id="rId19"/>
    <p:sldId id="674" r:id="rId20"/>
    <p:sldId id="675" r:id="rId21"/>
    <p:sldId id="768" r:id="rId22"/>
    <p:sldId id="676" r:id="rId23"/>
    <p:sldId id="702" r:id="rId24"/>
    <p:sldId id="713" r:id="rId25"/>
    <p:sldId id="714" r:id="rId26"/>
    <p:sldId id="769" r:id="rId27"/>
    <p:sldId id="708" r:id="rId28"/>
    <p:sldId id="709" r:id="rId29"/>
    <p:sldId id="710" r:id="rId30"/>
    <p:sldId id="711" r:id="rId31"/>
    <p:sldId id="715" r:id="rId32"/>
    <p:sldId id="716" r:id="rId33"/>
    <p:sldId id="770" r:id="rId34"/>
    <p:sldId id="706" r:id="rId35"/>
    <p:sldId id="707" r:id="rId36"/>
    <p:sldId id="717" r:id="rId37"/>
    <p:sldId id="718" r:id="rId38"/>
    <p:sldId id="693" r:id="rId39"/>
    <p:sldId id="719" r:id="rId40"/>
    <p:sldId id="720" r:id="rId41"/>
    <p:sldId id="721" r:id="rId42"/>
    <p:sldId id="695" r:id="rId43"/>
    <p:sldId id="722" r:id="rId44"/>
    <p:sldId id="727" r:id="rId45"/>
    <p:sldId id="723" r:id="rId46"/>
    <p:sldId id="724" r:id="rId47"/>
    <p:sldId id="725" r:id="rId48"/>
    <p:sldId id="765" r:id="rId49"/>
    <p:sldId id="474" r:id="rId50"/>
    <p:sldId id="550" r:id="rId51"/>
    <p:sldId id="539" r:id="rId52"/>
    <p:sldId id="542" r:id="rId53"/>
    <p:sldId id="543" r:id="rId54"/>
    <p:sldId id="733" r:id="rId55"/>
    <p:sldId id="734" r:id="rId56"/>
    <p:sldId id="735" r:id="rId57"/>
    <p:sldId id="547" r:id="rId58"/>
    <p:sldId id="755" r:id="rId59"/>
    <p:sldId id="756" r:id="rId60"/>
    <p:sldId id="551" r:id="rId61"/>
    <p:sldId id="728" r:id="rId62"/>
    <p:sldId id="729" r:id="rId63"/>
    <p:sldId id="730" r:id="rId64"/>
    <p:sldId id="731" r:id="rId65"/>
    <p:sldId id="732" r:id="rId66"/>
    <p:sldId id="736" r:id="rId67"/>
    <p:sldId id="737" r:id="rId68"/>
    <p:sldId id="738" r:id="rId69"/>
    <p:sldId id="761" r:id="rId70"/>
    <p:sldId id="766" r:id="rId71"/>
    <p:sldId id="763" r:id="rId72"/>
    <p:sldId id="760" r:id="rId73"/>
    <p:sldId id="762" r:id="rId74"/>
    <p:sldId id="759" r:id="rId75"/>
    <p:sldId id="757" r:id="rId76"/>
    <p:sldId id="758" r:id="rId77"/>
    <p:sldId id="739" r:id="rId78"/>
    <p:sldId id="767" r:id="rId79"/>
    <p:sldId id="745" r:id="rId80"/>
    <p:sldId id="744" r:id="rId81"/>
    <p:sldId id="726" r:id="rId82"/>
    <p:sldId id="746" r:id="rId83"/>
    <p:sldId id="740" r:id="rId84"/>
    <p:sldId id="741" r:id="rId85"/>
    <p:sldId id="747" r:id="rId86"/>
    <p:sldId id="748" r:id="rId87"/>
    <p:sldId id="749" r:id="rId88"/>
    <p:sldId id="751" r:id="rId89"/>
    <p:sldId id="655" r:id="rId90"/>
    <p:sldId id="656" r:id="rId91"/>
    <p:sldId id="657" r:id="rId92"/>
  </p:sldIdLst>
  <p:sldSz cx="9144000" cy="6858000" type="screen4x3"/>
  <p:notesSz cx="6858000" cy="9144000"/>
  <p:defaultTextStyle>
    <a:defPPr>
      <a:defRPr lang="de-CH"/>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FF0000"/>
    <a:srgbClr val="FF9900"/>
    <a:srgbClr val="CC3300"/>
    <a:srgbClr val="E6F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4" d="100"/>
          <a:sy n="74" d="100"/>
        </p:scale>
        <p:origin x="14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de-CH"/>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de-CH"/>
          </a:p>
        </p:txBody>
      </p:sp>
      <p:sp>
        <p:nvSpPr>
          <p:cNvPr id="962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de-CH"/>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011D0B3C-D19B-4CDF-BE7C-06A1CE7E1AF8}" type="slidenum">
              <a:rPr lang="de-CH" altLang="de-DE"/>
              <a:pPr/>
              <a:t>‹Nr.›</a:t>
            </a:fld>
            <a:endParaRPr lang="de-CH" altLang="de-DE"/>
          </a:p>
        </p:txBody>
      </p:sp>
    </p:spTree>
    <p:extLst>
      <p:ext uri="{BB962C8B-B14F-4D97-AF65-F5344CB8AC3E}">
        <p14:creationId xmlns:p14="http://schemas.microsoft.com/office/powerpoint/2010/main" val="50992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p:txBody>
      </p:sp>
      <p:sp>
        <p:nvSpPr>
          <p:cNvPr id="972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F2CB7E-EF65-4AA4-B617-23D829330AC4}" type="slidenum">
              <a:rPr lang="de-DE" altLang="de-DE">
                <a:latin typeface="Arial" panose="020B0604020202020204" pitchFamily="34" charset="0"/>
              </a:rPr>
              <a:pPr eaLnBrk="1" hangingPunct="1"/>
              <a:t>43</a:t>
            </a:fld>
            <a:endParaRPr lang="de-DE" altLang="de-DE">
              <a:latin typeface="Arial" panose="020B0604020202020204" pitchFamily="34" charset="0"/>
            </a:endParaRPr>
          </a:p>
        </p:txBody>
      </p:sp>
    </p:spTree>
    <p:extLst>
      <p:ext uri="{BB962C8B-B14F-4D97-AF65-F5344CB8AC3E}">
        <p14:creationId xmlns:p14="http://schemas.microsoft.com/office/powerpoint/2010/main" val="424150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ln/>
        </p:spPr>
      </p:sp>
      <p:sp>
        <p:nvSpPr>
          <p:cNvPr id="983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p:txBody>
      </p:sp>
      <p:sp>
        <p:nvSpPr>
          <p:cNvPr id="983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57B197-16F1-4195-9A60-45C73BE07242}" type="slidenum">
              <a:rPr lang="de-DE" altLang="de-DE">
                <a:latin typeface="Arial" panose="020B0604020202020204" pitchFamily="34" charset="0"/>
              </a:rPr>
              <a:pPr eaLnBrk="1" hangingPunct="1"/>
              <a:t>44</a:t>
            </a:fld>
            <a:endParaRPr lang="de-DE" altLang="de-DE">
              <a:latin typeface="Arial" panose="020B0604020202020204" pitchFamily="34" charset="0"/>
            </a:endParaRPr>
          </a:p>
        </p:txBody>
      </p:sp>
    </p:spTree>
    <p:extLst>
      <p:ext uri="{BB962C8B-B14F-4D97-AF65-F5344CB8AC3E}">
        <p14:creationId xmlns:p14="http://schemas.microsoft.com/office/powerpoint/2010/main" val="271794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ln/>
        </p:spPr>
      </p:sp>
      <p:sp>
        <p:nvSpPr>
          <p:cNvPr id="993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p:txBody>
      </p:sp>
      <p:sp>
        <p:nvSpPr>
          <p:cNvPr id="993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A20E205-ACDF-4C6E-9775-675F734B6BF9}" type="slidenum">
              <a:rPr lang="de-DE" altLang="de-DE">
                <a:latin typeface="Arial" panose="020B0604020202020204" pitchFamily="34" charset="0"/>
              </a:rPr>
              <a:pPr eaLnBrk="1" hangingPunct="1"/>
              <a:t>45</a:t>
            </a:fld>
            <a:endParaRPr lang="de-DE" altLang="de-DE">
              <a:latin typeface="Arial" panose="020B0604020202020204" pitchFamily="34" charset="0"/>
            </a:endParaRPr>
          </a:p>
        </p:txBody>
      </p:sp>
    </p:spTree>
    <p:extLst>
      <p:ext uri="{BB962C8B-B14F-4D97-AF65-F5344CB8AC3E}">
        <p14:creationId xmlns:p14="http://schemas.microsoft.com/office/powerpoint/2010/main" val="311417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a:ln/>
        </p:spPr>
      </p:sp>
      <p:sp>
        <p:nvSpPr>
          <p:cNvPr id="1003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Eilat Mazar: Discovering the Salomonic Wall in Jerusalem. Jerusalem 2011, S. 109.</a:t>
            </a:r>
          </a:p>
          <a:p>
            <a:r>
              <a:rPr lang="de-DE" altLang="de-DE" smtClean="0">
                <a:latin typeface="Arial" panose="020B0604020202020204" pitchFamily="34" charset="0"/>
                <a:cs typeface="Arial" panose="020B0604020202020204" pitchFamily="34" charset="0"/>
              </a:rPr>
              <a:t>Anmerkung von Roger Liebi: Dieses Gemälde wurde an einem öffentlichen Platz in Jerusalem aufgenommen. Gemäss Schweizer Urheberrecht ist die Veröffentlichung eines solchen Bildes rechtens. In Ländern, wo dies rechtlich anders geregelt ist, müsste man dieses Bild aus der PPP löschen. </a:t>
            </a:r>
          </a:p>
        </p:txBody>
      </p:sp>
      <p:sp>
        <p:nvSpPr>
          <p:cNvPr id="1003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3A277A6-AA4A-4080-925A-A3A56F2C6716}" type="slidenum">
              <a:rPr lang="de-DE" altLang="de-DE">
                <a:latin typeface="Arial" panose="020B0604020202020204" pitchFamily="34" charset="0"/>
              </a:rPr>
              <a:pPr eaLnBrk="1" hangingPunct="1"/>
              <a:t>46</a:t>
            </a:fld>
            <a:endParaRPr lang="de-DE" altLang="de-DE">
              <a:latin typeface="Arial" panose="020B0604020202020204" pitchFamily="34" charset="0"/>
            </a:endParaRPr>
          </a:p>
        </p:txBody>
      </p:sp>
    </p:spTree>
    <p:extLst>
      <p:ext uri="{BB962C8B-B14F-4D97-AF65-F5344CB8AC3E}">
        <p14:creationId xmlns:p14="http://schemas.microsoft.com/office/powerpoint/2010/main" val="257064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r>
              <a:rPr lang="de-CH"/>
              <a:t>Titelmasterformat durch Klicken bearbeiten</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CH"/>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FDA2F5E9-2BB1-4469-A867-56F19E7593C7}" type="slidenum">
              <a:rPr lang="de-CH" altLang="de-DE"/>
              <a:pPr/>
              <a:t>‹Nr.›</a:t>
            </a:fld>
            <a:endParaRPr lang="de-CH" altLang="de-DE"/>
          </a:p>
        </p:txBody>
      </p:sp>
    </p:spTree>
    <p:extLst>
      <p:ext uri="{BB962C8B-B14F-4D97-AF65-F5344CB8AC3E}">
        <p14:creationId xmlns:p14="http://schemas.microsoft.com/office/powerpoint/2010/main" val="16137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27B7B1DE-48C3-488B-8CDB-FC17E2012E3B}" type="slidenum">
              <a:rPr lang="de-CH" altLang="de-DE"/>
              <a:pPr/>
              <a:t>‹Nr.›</a:t>
            </a:fld>
            <a:endParaRPr lang="de-CH" altLang="de-DE"/>
          </a:p>
        </p:txBody>
      </p:sp>
    </p:spTree>
    <p:extLst>
      <p:ext uri="{BB962C8B-B14F-4D97-AF65-F5344CB8AC3E}">
        <p14:creationId xmlns:p14="http://schemas.microsoft.com/office/powerpoint/2010/main" val="215926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0DF6FF8B-8785-4882-A987-3FB71E0F6F36}" type="slidenum">
              <a:rPr lang="de-CH" altLang="de-DE"/>
              <a:pPr/>
              <a:t>‹Nr.›</a:t>
            </a:fld>
            <a:endParaRPr lang="de-CH" altLang="de-DE"/>
          </a:p>
        </p:txBody>
      </p:sp>
    </p:spTree>
    <p:extLst>
      <p:ext uri="{BB962C8B-B14F-4D97-AF65-F5344CB8AC3E}">
        <p14:creationId xmlns:p14="http://schemas.microsoft.com/office/powerpoint/2010/main" val="154441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9C8B6654-E6F6-4D08-8640-24DEABE52047}" type="slidenum">
              <a:rPr lang="de-CH" altLang="de-DE"/>
              <a:pPr/>
              <a:t>‹Nr.›</a:t>
            </a:fld>
            <a:endParaRPr lang="de-CH" altLang="de-DE"/>
          </a:p>
        </p:txBody>
      </p:sp>
    </p:spTree>
    <p:extLst>
      <p:ext uri="{BB962C8B-B14F-4D97-AF65-F5344CB8AC3E}">
        <p14:creationId xmlns:p14="http://schemas.microsoft.com/office/powerpoint/2010/main" val="110471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E220660E-A3D1-452E-A0DA-7945B48A53ED}" type="slidenum">
              <a:rPr lang="de-CH" altLang="de-DE"/>
              <a:pPr/>
              <a:t>‹Nr.›</a:t>
            </a:fld>
            <a:endParaRPr lang="de-CH" altLang="de-DE"/>
          </a:p>
        </p:txBody>
      </p:sp>
    </p:spTree>
    <p:extLst>
      <p:ext uri="{BB962C8B-B14F-4D97-AF65-F5344CB8AC3E}">
        <p14:creationId xmlns:p14="http://schemas.microsoft.com/office/powerpoint/2010/main" val="25049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B41F579B-9EDA-425C-9B85-2F45DBC3D1A7}" type="slidenum">
              <a:rPr lang="de-CH" altLang="de-DE"/>
              <a:pPr/>
              <a:t>‹Nr.›</a:t>
            </a:fld>
            <a:endParaRPr lang="de-CH" altLang="de-DE"/>
          </a:p>
        </p:txBody>
      </p:sp>
    </p:spTree>
    <p:extLst>
      <p:ext uri="{BB962C8B-B14F-4D97-AF65-F5344CB8AC3E}">
        <p14:creationId xmlns:p14="http://schemas.microsoft.com/office/powerpoint/2010/main" val="297061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3E44DBF0-6543-4AAE-9ACD-AA530744E171}" type="slidenum">
              <a:rPr lang="de-CH" altLang="de-DE"/>
              <a:pPr/>
              <a:t>‹Nr.›</a:t>
            </a:fld>
            <a:endParaRPr lang="de-CH" altLang="de-DE"/>
          </a:p>
        </p:txBody>
      </p:sp>
    </p:spTree>
    <p:extLst>
      <p:ext uri="{BB962C8B-B14F-4D97-AF65-F5344CB8AC3E}">
        <p14:creationId xmlns:p14="http://schemas.microsoft.com/office/powerpoint/2010/main" val="328179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fld id="{17275194-7FA7-4D34-8C8E-386D9BE0C252}" type="slidenum">
              <a:rPr lang="de-CH" altLang="de-DE"/>
              <a:pPr/>
              <a:t>‹Nr.›</a:t>
            </a:fld>
            <a:endParaRPr lang="de-CH" altLang="de-DE"/>
          </a:p>
        </p:txBody>
      </p:sp>
    </p:spTree>
    <p:extLst>
      <p:ext uri="{BB962C8B-B14F-4D97-AF65-F5344CB8AC3E}">
        <p14:creationId xmlns:p14="http://schemas.microsoft.com/office/powerpoint/2010/main" val="18831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B938E49F-D3C2-492B-A8E5-339B4C5172E3}" type="slidenum">
              <a:rPr lang="de-CH" altLang="de-DE"/>
              <a:pPr/>
              <a:t>‹Nr.›</a:t>
            </a:fld>
            <a:endParaRPr lang="de-CH" altLang="de-DE"/>
          </a:p>
        </p:txBody>
      </p:sp>
    </p:spTree>
    <p:extLst>
      <p:ext uri="{BB962C8B-B14F-4D97-AF65-F5344CB8AC3E}">
        <p14:creationId xmlns:p14="http://schemas.microsoft.com/office/powerpoint/2010/main" val="280395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41148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fld id="{178F106B-9421-4929-A0DA-2BF126005CDE}" type="slidenum">
              <a:rPr lang="de-CH" altLang="de-DE"/>
              <a:pPr/>
              <a:t>‹Nr.›</a:t>
            </a:fld>
            <a:endParaRPr lang="de-CH" altLang="de-DE"/>
          </a:p>
        </p:txBody>
      </p:sp>
    </p:spTree>
    <p:extLst>
      <p:ext uri="{BB962C8B-B14F-4D97-AF65-F5344CB8AC3E}">
        <p14:creationId xmlns:p14="http://schemas.microsoft.com/office/powerpoint/2010/main" val="322339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371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fld id="{ABFB3DFA-D4AB-4A8B-9C63-D5694C449B3F}" type="slidenum">
              <a:rPr lang="de-DE" altLang="de-DE"/>
              <a:pPr/>
              <a:t>‹Nr.›</a:t>
            </a:fld>
            <a:endParaRPr lang="de-DE" altLang="de-DE"/>
          </a:p>
        </p:txBody>
      </p:sp>
    </p:spTree>
    <p:extLst>
      <p:ext uri="{BB962C8B-B14F-4D97-AF65-F5344CB8AC3E}">
        <p14:creationId xmlns:p14="http://schemas.microsoft.com/office/powerpoint/2010/main" val="385183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4859FB93-802C-4BD0-A732-8BD2364F2B0F}" type="slidenum">
              <a:rPr lang="de-CH" altLang="de-DE"/>
              <a:pPr/>
              <a:t>‹Nr.›</a:t>
            </a:fld>
            <a:endParaRPr lang="de-CH" altLang="de-DE"/>
          </a:p>
        </p:txBody>
      </p:sp>
    </p:spTree>
    <p:extLst>
      <p:ext uri="{BB962C8B-B14F-4D97-AF65-F5344CB8AC3E}">
        <p14:creationId xmlns:p14="http://schemas.microsoft.com/office/powerpoint/2010/main" val="15823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fld id="{133662D9-A7D9-4357-9A24-BBD00E2FACEE}" type="slidenum">
              <a:rPr lang="de-CH" altLang="de-DE"/>
              <a:pPr/>
              <a:t>‹Nr.›</a:t>
            </a:fld>
            <a:endParaRPr lang="de-CH" altLang="de-DE"/>
          </a:p>
        </p:txBody>
      </p:sp>
    </p:spTree>
    <p:extLst>
      <p:ext uri="{BB962C8B-B14F-4D97-AF65-F5344CB8AC3E}">
        <p14:creationId xmlns:p14="http://schemas.microsoft.com/office/powerpoint/2010/main" val="197780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5D85CD49-8CE5-4E47-B495-72AFC1996EB3}" type="slidenum">
              <a:rPr lang="de-CH" altLang="de-DE"/>
              <a:pPr/>
              <a:t>‹Nr.›</a:t>
            </a:fld>
            <a:endParaRPr lang="de-CH" altLang="de-DE"/>
          </a:p>
        </p:txBody>
      </p:sp>
    </p:spTree>
    <p:extLst>
      <p:ext uri="{BB962C8B-B14F-4D97-AF65-F5344CB8AC3E}">
        <p14:creationId xmlns:p14="http://schemas.microsoft.com/office/powerpoint/2010/main" val="405630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fld id="{FB0DB027-F253-4A3B-A091-8F50884EAD93}" type="slidenum">
              <a:rPr lang="de-CH" altLang="de-DE"/>
              <a:pPr/>
              <a:t>‹Nr.›</a:t>
            </a:fld>
            <a:endParaRPr lang="de-CH" altLang="de-DE"/>
          </a:p>
        </p:txBody>
      </p:sp>
    </p:spTree>
    <p:extLst>
      <p:ext uri="{BB962C8B-B14F-4D97-AF65-F5344CB8AC3E}">
        <p14:creationId xmlns:p14="http://schemas.microsoft.com/office/powerpoint/2010/main" val="33586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fld id="{9E3F3EE0-6896-4E7A-8656-67AC701B6322}" type="slidenum">
              <a:rPr lang="de-CH" altLang="de-DE"/>
              <a:pPr/>
              <a:t>‹Nr.›</a:t>
            </a:fld>
            <a:endParaRPr lang="de-CH" altLang="de-DE"/>
          </a:p>
        </p:txBody>
      </p:sp>
    </p:spTree>
    <p:extLst>
      <p:ext uri="{BB962C8B-B14F-4D97-AF65-F5344CB8AC3E}">
        <p14:creationId xmlns:p14="http://schemas.microsoft.com/office/powerpoint/2010/main" val="302933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fld id="{DE6D8885-50C3-48CD-9F34-68487CB06161}" type="slidenum">
              <a:rPr lang="de-CH" altLang="de-DE"/>
              <a:pPr/>
              <a:t>‹Nr.›</a:t>
            </a:fld>
            <a:endParaRPr lang="de-CH" altLang="de-DE"/>
          </a:p>
        </p:txBody>
      </p:sp>
    </p:spTree>
    <p:extLst>
      <p:ext uri="{BB962C8B-B14F-4D97-AF65-F5344CB8AC3E}">
        <p14:creationId xmlns:p14="http://schemas.microsoft.com/office/powerpoint/2010/main" val="175934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B4709513-9516-4C0D-B1BF-B565ABE92399}" type="slidenum">
              <a:rPr lang="de-CH" altLang="de-DE"/>
              <a:pPr/>
              <a:t>‹Nr.›</a:t>
            </a:fld>
            <a:endParaRPr lang="de-CH" altLang="de-DE"/>
          </a:p>
        </p:txBody>
      </p:sp>
    </p:spTree>
    <p:extLst>
      <p:ext uri="{BB962C8B-B14F-4D97-AF65-F5344CB8AC3E}">
        <p14:creationId xmlns:p14="http://schemas.microsoft.com/office/powerpoint/2010/main" val="67798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fld id="{DA189DA9-FB65-4ECC-B7CD-B72CD854BEE9}" type="slidenum">
              <a:rPr lang="de-CH" altLang="de-DE"/>
              <a:pPr/>
              <a:t>‹Nr.›</a:t>
            </a:fld>
            <a:endParaRPr lang="de-CH" altLang="de-DE"/>
          </a:p>
        </p:txBody>
      </p:sp>
    </p:spTree>
    <p:extLst>
      <p:ext uri="{BB962C8B-B14F-4D97-AF65-F5344CB8AC3E}">
        <p14:creationId xmlns:p14="http://schemas.microsoft.com/office/powerpoint/2010/main" val="209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1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E7ED85AC-B303-4C28-ADC4-C8DF9C3E9B6A}" type="slidenum">
              <a:rPr lang="de-CH" altLang="de-DE"/>
              <a:pPr/>
              <a:t>‹Nr.›</a:t>
            </a:fld>
            <a:endParaRPr lang="de-CH" altLang="de-DE"/>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commons/b/b1/Dead_Sea_1920px.jp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solidFill>
            <a:schemeClr val="accent1"/>
          </a:solidFill>
        </p:spPr>
        <p:txBody>
          <a:bodyPr/>
          <a:lstStyle/>
          <a:p>
            <a:pPr eaLnBrk="1" hangingPunct="1">
              <a:defRPr/>
            </a:pPr>
            <a:r>
              <a:rPr lang="de-DE" sz="4000" smtClean="0"/>
              <a:t>Meine Homepage:</a:t>
            </a:r>
          </a:p>
        </p:txBody>
      </p:sp>
      <p:sp>
        <p:nvSpPr>
          <p:cNvPr id="237571" name="Rectangle 3"/>
          <p:cNvSpPr>
            <a:spLocks noGrp="1" noChangeArrowheads="1"/>
          </p:cNvSpPr>
          <p:nvPr>
            <p:ph type="body" idx="1"/>
          </p:nvPr>
        </p:nvSpPr>
        <p:spPr>
          <a:xfrm>
            <a:off x="301625" y="1916113"/>
            <a:ext cx="8540750" cy="4176712"/>
          </a:xfrm>
        </p:spPr>
        <p:txBody>
          <a:bodyPr/>
          <a:lstStyle/>
          <a:p>
            <a:pPr algn="ctr" eaLnBrk="1" hangingPunct="1">
              <a:defRPr/>
            </a:pPr>
            <a:r>
              <a:rPr lang="de-DE" dirty="0" smtClean="0">
                <a:solidFill>
                  <a:srgbClr val="FF3300"/>
                </a:solidFill>
              </a:rPr>
              <a:t>Herzlich willkommen!</a:t>
            </a:r>
          </a:p>
          <a:p>
            <a:pPr eaLnBrk="1" hangingPunct="1">
              <a:buFont typeface="Wingdings" panose="05000000000000000000" pitchFamily="2" charset="2"/>
              <a:buNone/>
              <a:defRPr/>
            </a:pPr>
            <a:endParaRPr lang="de-DE" sz="1600" dirty="0" smtClean="0">
              <a:solidFill>
                <a:srgbClr val="FF3300"/>
              </a:solidFill>
            </a:endParaRPr>
          </a:p>
          <a:p>
            <a:pPr algn="ctr" eaLnBrk="1" hangingPunct="1">
              <a:buFont typeface="Wingdings" panose="05000000000000000000" pitchFamily="2" charset="2"/>
              <a:buNone/>
              <a:defRPr/>
            </a:pPr>
            <a:r>
              <a:rPr lang="de-DE" dirty="0" smtClean="0">
                <a:solidFill>
                  <a:srgbClr val="FF3300"/>
                </a:solidFill>
                <a:hlinkClick r:id="rId2"/>
              </a:rPr>
              <a:t>www.rogerliebi.ch</a:t>
            </a:r>
            <a:endParaRPr lang="de-DE" dirty="0" smtClean="0">
              <a:solidFill>
                <a:srgbClr val="FF3300"/>
              </a:solidFill>
            </a:endParaRPr>
          </a:p>
          <a:p>
            <a:pPr eaLnBrk="1" hangingPunct="1">
              <a:buFont typeface="Wingdings" panose="05000000000000000000" pitchFamily="2" charset="2"/>
              <a:buNone/>
              <a:defRPr/>
            </a:pPr>
            <a:endParaRPr lang="de-DE" dirty="0" smtClean="0">
              <a:solidFill>
                <a:srgbClr val="FF3300"/>
              </a:solidFill>
            </a:endParaRPr>
          </a:p>
          <a:p>
            <a:pPr eaLnBrk="1" hangingPunct="1">
              <a:defRPr/>
            </a:pPr>
            <a:r>
              <a:rPr lang="de-DE" dirty="0" smtClean="0"/>
              <a:t>Veranstaltungskalender</a:t>
            </a:r>
          </a:p>
          <a:p>
            <a:pPr eaLnBrk="1" hangingPunct="1">
              <a:defRPr/>
            </a:pPr>
            <a:r>
              <a:rPr lang="de-DE" dirty="0" smtClean="0"/>
              <a:t>Mehr als 100 Skripte zum Gratis-Download</a:t>
            </a:r>
          </a:p>
          <a:p>
            <a:pPr eaLnBrk="1" hangingPunct="1">
              <a:defRPr/>
            </a:pPr>
            <a:r>
              <a:rPr lang="de-DE" dirty="0" smtClean="0"/>
              <a:t>Shop: CDs, Bücher</a:t>
            </a:r>
          </a:p>
          <a:p>
            <a:pPr eaLnBrk="1" hangingPunct="1">
              <a:defRPr/>
            </a:pPr>
            <a:r>
              <a:rPr lang="de-DE" dirty="0" smtClean="0"/>
              <a:t>etc.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260350"/>
            <a:ext cx="9144000" cy="1143000"/>
          </a:xfrm>
        </p:spPr>
        <p:txBody>
          <a:bodyPr/>
          <a:lstStyle/>
          <a:p>
            <a:pPr eaLnBrk="1" fontAlgn="auto" hangingPunct="1">
              <a:spcAft>
                <a:spcPts val="0"/>
              </a:spcAft>
              <a:defRPr/>
            </a:pPr>
            <a:r>
              <a:rPr lang="de-DE" sz="4000" smtClean="0">
                <a:solidFill>
                  <a:srgbClr val="262626"/>
                </a:solidFill>
              </a:rPr>
              <a:t>   </a:t>
            </a:r>
          </a:p>
        </p:txBody>
      </p:sp>
      <p:pic>
        <p:nvPicPr>
          <p:cNvPr id="21507" name="Picture 10" descr="File:Jerusalem te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83454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(1) 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feld 3"/>
          <p:cNvSpPr txBox="1">
            <a:spLocks noChangeArrowheads="1"/>
          </p:cNvSpPr>
          <p:nvPr/>
        </p:nvSpPr>
        <p:spPr bwMode="auto">
          <a:xfrm>
            <a:off x="7380288" y="3068638"/>
            <a:ext cx="1300162" cy="646112"/>
          </a:xfrm>
          <a:prstGeom prst="rect">
            <a:avLst/>
          </a:prstGeom>
          <a:solidFill>
            <a:srgbClr val="C0000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a:effectLst>
                  <a:outerShdw blurRad="38100" dist="38100" dir="2700000" algn="tl">
                    <a:srgbClr val="000000">
                      <a:alpha val="43137"/>
                    </a:srgbClr>
                  </a:outerShdw>
                </a:effectLst>
                <a:cs typeface="Arial" charset="0"/>
              </a:rPr>
              <a:t> 43,12:</a:t>
            </a:r>
            <a:endParaRPr lang="de-DE" dirty="0">
              <a:effectLst>
                <a:outerShdw blurRad="38100" dist="38100" dir="2700000" algn="tl">
                  <a:srgbClr val="000000">
                    <a:alpha val="43137"/>
                  </a:srgbClr>
                </a:outerShdw>
              </a:effectLst>
              <a:cs typeface="Arial" charset="0"/>
            </a:endParaRPr>
          </a:p>
          <a:p>
            <a:pPr>
              <a:defRPr/>
            </a:pPr>
            <a:r>
              <a:rPr lang="de-DE" dirty="0">
                <a:effectLst>
                  <a:outerShdw blurRad="38100" dist="38100" dir="2700000" algn="tl">
                    <a:srgbClr val="000000">
                      <a:alpha val="43137"/>
                    </a:srgbClr>
                  </a:outerShdw>
                </a:effectLst>
                <a:cs typeface="Arial" charset="0"/>
              </a:rPr>
              <a:t>Gipfel</a:t>
            </a:r>
          </a:p>
        </p:txBody>
      </p:sp>
      <p:pic>
        <p:nvPicPr>
          <p:cNvPr id="22531" name="Picture 2" descr="File:Israel-2013-Aerial-Temple Mount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66802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feld 6"/>
          <p:cNvSpPr txBox="1">
            <a:spLocks noChangeArrowheads="1"/>
          </p:cNvSpPr>
          <p:nvPr/>
        </p:nvSpPr>
        <p:spPr bwMode="auto">
          <a:xfrm>
            <a:off x="5724525" y="5589588"/>
            <a:ext cx="152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CC-BY-SA Godot13</a:t>
            </a:r>
          </a:p>
        </p:txBody>
      </p:sp>
      <p:sp>
        <p:nvSpPr>
          <p:cNvPr id="22533" name="Line 5"/>
          <p:cNvSpPr>
            <a:spLocks noChangeShapeType="1"/>
          </p:cNvSpPr>
          <p:nvPr/>
        </p:nvSpPr>
        <p:spPr bwMode="auto">
          <a:xfrm flipH="1">
            <a:off x="3419475" y="2276475"/>
            <a:ext cx="4392613" cy="14398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feld 2"/>
          <p:cNvSpPr txBox="1">
            <a:spLocks noChangeArrowheads="1"/>
          </p:cNvSpPr>
          <p:nvPr/>
        </p:nvSpPr>
        <p:spPr bwMode="auto">
          <a:xfrm>
            <a:off x="4932363" y="14843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FB</a:t>
            </a:r>
          </a:p>
        </p:txBody>
      </p:sp>
      <p:sp>
        <p:nvSpPr>
          <p:cNvPr id="4" name="Rectangle 5"/>
          <p:cNvSpPr txBox="1">
            <a:spLocks noChangeArrowheads="1"/>
          </p:cNvSpPr>
          <p:nvPr/>
        </p:nvSpPr>
        <p:spPr>
          <a:xfrm>
            <a:off x="5508104" y="476672"/>
            <a:ext cx="3240360" cy="1219200"/>
          </a:xfrm>
          <a:prstGeom prst="rect">
            <a:avLst/>
          </a:prstGeom>
          <a:ln w="6350" cap="rnd">
            <a:noFill/>
          </a:ln>
        </p:spPr>
        <p:txBody>
          <a:bodyPr anchor="b">
            <a:normAutofit fontScale="62500" lnSpcReduction="20000"/>
          </a:bodyPr>
          <a:lstStyle/>
          <a:p>
            <a:pPr>
              <a:defRPr/>
            </a:pPr>
            <a:endPar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endParaRPr>
          </a:p>
          <a:p>
            <a:pPr algn="ctr">
              <a:defRPr/>
            </a:pPr>
            <a:r>
              <a:rPr lang="de-DE" sz="54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51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Das Haus des HERRN</a:t>
            </a:r>
          </a:p>
          <a:p>
            <a:pPr>
              <a:defRPr/>
            </a:pP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5"/>
          <p:cNvSpPr txBox="1">
            <a:spLocks noChangeArrowheads="1"/>
          </p:cNvSpPr>
          <p:nvPr/>
        </p:nvSpPr>
        <p:spPr>
          <a:xfrm>
            <a:off x="5508104" y="476672"/>
            <a:ext cx="3240360" cy="1219200"/>
          </a:xfrm>
          <a:prstGeom prst="rect">
            <a:avLst/>
          </a:prstGeom>
          <a:ln w="6350" cap="rnd">
            <a:noFill/>
          </a:ln>
        </p:spPr>
        <p:txBody>
          <a:bodyPr anchor="b">
            <a:normAutofit fontScale="62500" lnSpcReduction="20000"/>
          </a:bodyPr>
          <a:lstStyle/>
          <a:p>
            <a:pPr>
              <a:defRPr/>
            </a:pPr>
            <a:endPar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endParaRPr>
          </a:p>
          <a:p>
            <a:pPr algn="ctr">
              <a:defRPr/>
            </a:pPr>
            <a:r>
              <a:rPr lang="de-DE" sz="54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51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Das Haus des HERRN</a:t>
            </a:r>
          </a:p>
          <a:p>
            <a:pPr>
              <a:defRPr/>
            </a:pP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13112"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5"/>
          <p:cNvSpPr txBox="1">
            <a:spLocks noChangeArrowheads="1"/>
          </p:cNvSpPr>
          <p:nvPr/>
        </p:nvSpPr>
        <p:spPr>
          <a:xfrm>
            <a:off x="5508104" y="476672"/>
            <a:ext cx="3240360" cy="1219200"/>
          </a:xfrm>
          <a:prstGeom prst="rect">
            <a:avLst/>
          </a:prstGeom>
          <a:ln w="6350" cap="rnd">
            <a:noFill/>
          </a:ln>
        </p:spPr>
        <p:txBody>
          <a:bodyPr anchor="b">
            <a:normAutofit fontScale="62500" lnSpcReduction="20000"/>
          </a:bodyPr>
          <a:lstStyle/>
          <a:p>
            <a:pPr>
              <a:defRPr/>
            </a:pPr>
            <a:endPar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endParaRPr>
          </a:p>
          <a:p>
            <a:pPr algn="ctr">
              <a:defRPr/>
            </a:pPr>
            <a:r>
              <a:rPr lang="de-DE" sz="54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51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Das Haus des HERRN</a:t>
            </a:r>
          </a:p>
          <a:p>
            <a:pPr>
              <a:defRPr/>
            </a:pP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13112"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629"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26630"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13112"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7653"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27654"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cxnSp>
        <p:nvCxnSpPr>
          <p:cNvPr id="9" name="Gerade Verbindung 8"/>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84550"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677"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8678"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cxnSp>
        <p:nvCxnSpPr>
          <p:cNvPr id="9" name="Gerade Verbindung 8"/>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682" name="Line 8"/>
          <p:cNvSpPr>
            <a:spLocks noChangeShapeType="1"/>
          </p:cNvSpPr>
          <p:nvPr/>
        </p:nvSpPr>
        <p:spPr bwMode="auto">
          <a:xfrm flipH="1">
            <a:off x="2555875" y="2492375"/>
            <a:ext cx="144463" cy="3384550"/>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28683" name="Textfeld 11"/>
          <p:cNvSpPr txBox="1">
            <a:spLocks noChangeArrowheads="1"/>
          </p:cNvSpPr>
          <p:nvPr/>
        </p:nvSpPr>
        <p:spPr bwMode="auto">
          <a:xfrm>
            <a:off x="2843213" y="3573463"/>
            <a:ext cx="10191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10,50 m</a:t>
            </a:r>
          </a:p>
        </p:txBody>
      </p:sp>
      <p:sp>
        <p:nvSpPr>
          <p:cNvPr id="13" name="Textfeld 4"/>
          <p:cNvSpPr txBox="1">
            <a:spLocks noChangeArrowheads="1"/>
          </p:cNvSpPr>
          <p:nvPr/>
        </p:nvSpPr>
        <p:spPr bwMode="auto">
          <a:xfrm>
            <a:off x="5435600" y="3429000"/>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flipH="1" flipV="1">
            <a:off x="1042988" y="1412875"/>
            <a:ext cx="3384550" cy="714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9701" name="Line 8"/>
          <p:cNvSpPr>
            <a:spLocks noChangeShapeType="1"/>
          </p:cNvSpPr>
          <p:nvPr/>
        </p:nvSpPr>
        <p:spPr bwMode="auto">
          <a:xfrm flipH="1">
            <a:off x="2987675" y="1484313"/>
            <a:ext cx="0" cy="936625"/>
          </a:xfrm>
          <a:prstGeom prst="line">
            <a:avLst/>
          </a:prstGeom>
          <a:noFill/>
          <a:ln w="28575">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9702" name="Textfeld 6"/>
          <p:cNvSpPr txBox="1">
            <a:spLocks noChangeArrowheads="1"/>
          </p:cNvSpPr>
          <p:nvPr/>
        </p:nvSpPr>
        <p:spPr bwMode="auto">
          <a:xfrm>
            <a:off x="3132138" y="1773238"/>
            <a:ext cx="889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8" name="Textfeld 5"/>
          <p:cNvSpPr txBox="1">
            <a:spLocks noChangeArrowheads="1"/>
          </p:cNvSpPr>
          <p:nvPr/>
        </p:nvSpPr>
        <p:spPr bwMode="auto">
          <a:xfrm>
            <a:off x="5435600" y="1700213"/>
            <a:ext cx="3262313" cy="369887"/>
          </a:xfrm>
          <a:prstGeom prst="rect">
            <a:avLst/>
          </a:prstGeom>
          <a:solidFill>
            <a:srgbClr val="0070C0"/>
          </a:solidFill>
          <a:ln w="9525">
            <a:noFill/>
            <a:miter lim="800000"/>
            <a:headEnd/>
            <a:tailEnd/>
          </a:ln>
        </p:spPr>
        <p:txBody>
          <a:bodyPr wrap="none">
            <a:spAutoFit/>
          </a:bodyPr>
          <a:lstStyle/>
          <a:p>
            <a:pPr>
              <a:defRPr/>
            </a:pPr>
            <a:r>
              <a:rPr lang="de-DE" dirty="0" err="1">
                <a:effectLst>
                  <a:outerShdw blurRad="38100" dist="38100" dir="2700000" algn="tl">
                    <a:srgbClr val="000000">
                      <a:alpha val="43137"/>
                    </a:srgbClr>
                  </a:outerShdw>
                </a:effectLst>
                <a:cs typeface="Arial" charset="0"/>
              </a:rPr>
              <a:t>Hes</a:t>
            </a:r>
            <a:r>
              <a:rPr lang="de-DE" dirty="0">
                <a:effectLst>
                  <a:outerShdw blurRad="38100" dist="38100" dir="2700000" algn="tl">
                    <a:srgbClr val="000000">
                      <a:alpha val="43137"/>
                    </a:srgbClr>
                  </a:outerShdw>
                </a:effectLst>
                <a:cs typeface="Arial" charset="0"/>
              </a:rPr>
              <a:t> 41,5: Mauerdicke: 6 Ellen</a:t>
            </a:r>
          </a:p>
        </p:txBody>
      </p:sp>
      <p:cxnSp>
        <p:nvCxnSpPr>
          <p:cNvPr id="9" name="Gerade Verbindung 8"/>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8"/>
          <p:cNvSpPr>
            <a:spLocks noChangeShapeType="1"/>
          </p:cNvSpPr>
          <p:nvPr/>
        </p:nvSpPr>
        <p:spPr bwMode="auto">
          <a:xfrm flipH="1">
            <a:off x="2555875" y="2492375"/>
            <a:ext cx="144463" cy="3384550"/>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29707" name="Textfeld 11"/>
          <p:cNvSpPr txBox="1">
            <a:spLocks noChangeArrowheads="1"/>
          </p:cNvSpPr>
          <p:nvPr/>
        </p:nvSpPr>
        <p:spPr bwMode="auto">
          <a:xfrm>
            <a:off x="2843213" y="3573463"/>
            <a:ext cx="10191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10,50 m</a:t>
            </a:r>
          </a:p>
        </p:txBody>
      </p:sp>
      <p:sp>
        <p:nvSpPr>
          <p:cNvPr id="13" name="Textfeld 4"/>
          <p:cNvSpPr txBox="1">
            <a:spLocks noChangeArrowheads="1"/>
          </p:cNvSpPr>
          <p:nvPr/>
        </p:nvSpPr>
        <p:spPr bwMode="auto">
          <a:xfrm>
            <a:off x="5435600" y="3429000"/>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cxnSp>
        <p:nvCxnSpPr>
          <p:cNvPr id="14" name="Gerade Verbindung 13"/>
          <p:cNvCxnSpPr/>
          <p:nvPr/>
        </p:nvCxnSpPr>
        <p:spPr>
          <a:xfrm flipV="1">
            <a:off x="1116013" y="2420938"/>
            <a:ext cx="142875" cy="338455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1116013" y="2420938"/>
            <a:ext cx="142875" cy="338455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727" name="Line 8"/>
          <p:cNvSpPr>
            <a:spLocks noChangeShapeType="1"/>
          </p:cNvSpPr>
          <p:nvPr/>
        </p:nvSpPr>
        <p:spPr bwMode="auto">
          <a:xfrm>
            <a:off x="2700338" y="3644900"/>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0728" name="Line 8"/>
          <p:cNvSpPr>
            <a:spLocks noChangeShapeType="1"/>
          </p:cNvSpPr>
          <p:nvPr/>
        </p:nvSpPr>
        <p:spPr bwMode="auto">
          <a:xfrm>
            <a:off x="2700338" y="4005263"/>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0729" name="Line 8"/>
          <p:cNvSpPr>
            <a:spLocks noChangeShapeType="1"/>
          </p:cNvSpPr>
          <p:nvPr/>
        </p:nvSpPr>
        <p:spPr bwMode="auto">
          <a:xfrm flipH="1">
            <a:off x="31321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0730" name="Line 8"/>
          <p:cNvSpPr>
            <a:spLocks noChangeShapeType="1"/>
          </p:cNvSpPr>
          <p:nvPr/>
        </p:nvSpPr>
        <p:spPr bwMode="auto">
          <a:xfrm flipH="1">
            <a:off x="27003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5" name="Text Box 11"/>
          <p:cNvSpPr txBox="1">
            <a:spLocks noChangeArrowheads="1"/>
          </p:cNvSpPr>
          <p:nvPr/>
        </p:nvSpPr>
        <p:spPr bwMode="auto">
          <a:xfrm>
            <a:off x="5795963" y="3284538"/>
            <a:ext cx="1709737" cy="922337"/>
          </a:xfrm>
          <a:prstGeom prst="rect">
            <a:avLst/>
          </a:prstGeom>
          <a:solidFill>
            <a:srgbClr val="FFFF00"/>
          </a:solidFill>
          <a:ln w="9525">
            <a:noFill/>
            <a:miter lim="800000"/>
            <a:headEnd/>
            <a:tailEnd/>
          </a:ln>
        </p:spPr>
        <p:txBody>
          <a:bodyPr wrap="none">
            <a:spAutoFit/>
          </a:bodyPr>
          <a:lstStyle/>
          <a:p>
            <a:pPr>
              <a:defRPr/>
            </a:pPr>
            <a:r>
              <a:rPr lang="de-DE" dirty="0">
                <a:solidFill>
                  <a:srgbClr val="FF3300"/>
                </a:solidFill>
                <a:effectLst>
                  <a:outerShdw blurRad="38100" dist="38100" dir="2700000" algn="tl">
                    <a:srgbClr val="000000">
                      <a:alpha val="43137"/>
                    </a:srgbClr>
                  </a:outerShdw>
                </a:effectLst>
                <a:cs typeface="Arial" charset="0"/>
              </a:rPr>
              <a:t>79 / 131 cm =</a:t>
            </a:r>
          </a:p>
          <a:p>
            <a:pPr>
              <a:defRPr/>
            </a:pPr>
            <a:r>
              <a:rPr lang="de-DE" dirty="0">
                <a:solidFill>
                  <a:srgbClr val="FF3300"/>
                </a:solidFill>
                <a:effectLst>
                  <a:outerShdw blurRad="38100" dist="38100" dir="2700000" algn="tl">
                    <a:srgbClr val="000000">
                      <a:alpha val="43137"/>
                    </a:srgbClr>
                  </a:outerShdw>
                </a:effectLst>
                <a:cs typeface="Arial" charset="0"/>
              </a:rPr>
              <a:t>1 ½ E. / 2 ½ E.</a:t>
            </a:r>
          </a:p>
          <a:p>
            <a:pPr>
              <a:defRPr/>
            </a:pPr>
            <a:r>
              <a:rPr lang="de-DE" dirty="0">
                <a:solidFill>
                  <a:srgbClr val="FF3300"/>
                </a:solidFill>
                <a:effectLst>
                  <a:outerShdw blurRad="38100" dist="38100" dir="2700000" algn="tl">
                    <a:srgbClr val="000000">
                      <a:alpha val="43137"/>
                    </a:srgbClr>
                  </a:outerShdw>
                </a:effectLst>
                <a:cs typeface="Arial" charset="0"/>
              </a:rPr>
              <a:t>(2Mos 25,10)</a:t>
            </a:r>
          </a:p>
        </p:txBody>
      </p:sp>
      <p:sp>
        <p:nvSpPr>
          <p:cNvPr id="36" name="Textfeld 10"/>
          <p:cNvSpPr txBox="1">
            <a:spLocks noChangeArrowheads="1"/>
          </p:cNvSpPr>
          <p:nvPr/>
        </p:nvSpPr>
        <p:spPr bwMode="auto">
          <a:xfrm>
            <a:off x="5795963" y="4365625"/>
            <a:ext cx="1390650" cy="369888"/>
          </a:xfrm>
          <a:prstGeom prst="rect">
            <a:avLst/>
          </a:prstGeom>
          <a:solidFill>
            <a:srgbClr val="FFC000"/>
          </a:solid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5Mos 31,26</a:t>
            </a:r>
          </a:p>
        </p:txBody>
      </p:sp>
      <p:sp>
        <p:nvSpPr>
          <p:cNvPr id="37" name="Textfeld 4"/>
          <p:cNvSpPr txBox="1">
            <a:spLocks noChangeArrowheads="1"/>
          </p:cNvSpPr>
          <p:nvPr/>
        </p:nvSpPr>
        <p:spPr bwMode="auto">
          <a:xfrm>
            <a:off x="5580063" y="5661025"/>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sp>
        <p:nvSpPr>
          <p:cNvPr id="30734" name="Textfeld 5"/>
          <p:cNvSpPr txBox="1">
            <a:spLocks noChangeArrowheads="1"/>
          </p:cNvSpPr>
          <p:nvPr/>
        </p:nvSpPr>
        <p:spPr bwMode="auto">
          <a:xfrm>
            <a:off x="5651500" y="2492375"/>
            <a:ext cx="3262313"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Hes 41,5: Mauerdicke: 6 Ellen</a:t>
            </a:r>
          </a:p>
        </p:txBody>
      </p:sp>
      <p:sp>
        <p:nvSpPr>
          <p:cNvPr id="30735" name="Text Box 12"/>
          <p:cNvSpPr txBox="1">
            <a:spLocks noChangeArrowheads="1"/>
          </p:cNvSpPr>
          <p:nvPr/>
        </p:nvSpPr>
        <p:spPr bwMode="auto">
          <a:xfrm>
            <a:off x="5580063" y="188913"/>
            <a:ext cx="3276600" cy="17541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de-DE" b="1">
                <a:solidFill>
                  <a:schemeClr val="bg1"/>
                </a:solidFill>
              </a:rPr>
              <a:t>1Kön 6,19:  Und das Allerheiligste im Innersten des Tempelhauses richtete er zu, um die Bundeslade des HERRN dorthin zu setzen. </a:t>
            </a:r>
            <a:endParaRPr lang="de-DE" altLang="de-DE" b="1">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File:Jerusalem temp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103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hteck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76250"/>
            <a:ext cx="8291512" cy="1144588"/>
          </a:xfrm>
          <a:prstGeom prst="rect">
            <a:avLst/>
          </a:prstGeom>
          <a:noFill/>
          <a:extLst>
            <a:ext uri="{909E8E84-426E-40DD-AFC4-6F175D3DCCD1}">
              <a14:hiddenFill xmlns:a14="http://schemas.microsoft.com/office/drawing/2010/main">
                <a:solidFill>
                  <a:srgbClr val="FFFFFF"/>
                </a:solidFill>
              </a14:hiddenFill>
            </a:ext>
          </a:extLst>
        </p:spPr>
      </p:pic>
      <p:pic>
        <p:nvPicPr>
          <p:cNvPr id="5" name="Rechteck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25" y="1773238"/>
            <a:ext cx="550545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6" name="Rechteck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3286125"/>
            <a:ext cx="6297613" cy="197485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feld 6"/>
          <p:cNvSpPr txBox="1">
            <a:spLocks noChangeArrowheads="1"/>
          </p:cNvSpPr>
          <p:nvPr/>
        </p:nvSpPr>
        <p:spPr bwMode="auto">
          <a:xfrm>
            <a:off x="8027988" y="6524625"/>
            <a:ext cx="357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FB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le:The rock of the Dome of the Rock Co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5472113" cy="7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p:nvCxnSpPr>
        <p:spPr>
          <a:xfrm flipH="1">
            <a:off x="4356100" y="2492375"/>
            <a:ext cx="71438" cy="34575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0" y="5805488"/>
            <a:ext cx="4321175" cy="144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1116013" y="2420938"/>
            <a:ext cx="142875" cy="338455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H="1" flipV="1">
            <a:off x="827088" y="2420938"/>
            <a:ext cx="3600450" cy="7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1" name="Line 8"/>
          <p:cNvSpPr>
            <a:spLocks noChangeShapeType="1"/>
          </p:cNvSpPr>
          <p:nvPr/>
        </p:nvSpPr>
        <p:spPr bwMode="auto">
          <a:xfrm>
            <a:off x="2700338" y="3644900"/>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1752" name="Line 8"/>
          <p:cNvSpPr>
            <a:spLocks noChangeShapeType="1"/>
          </p:cNvSpPr>
          <p:nvPr/>
        </p:nvSpPr>
        <p:spPr bwMode="auto">
          <a:xfrm>
            <a:off x="2700338" y="4005263"/>
            <a:ext cx="431800"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1753" name="Line 8"/>
          <p:cNvSpPr>
            <a:spLocks noChangeShapeType="1"/>
          </p:cNvSpPr>
          <p:nvPr/>
        </p:nvSpPr>
        <p:spPr bwMode="auto">
          <a:xfrm flipH="1">
            <a:off x="31321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1754" name="Line 8"/>
          <p:cNvSpPr>
            <a:spLocks noChangeShapeType="1"/>
          </p:cNvSpPr>
          <p:nvPr/>
        </p:nvSpPr>
        <p:spPr bwMode="auto">
          <a:xfrm flipH="1">
            <a:off x="2700338" y="3644900"/>
            <a:ext cx="0" cy="360363"/>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5" name="Text Box 11"/>
          <p:cNvSpPr txBox="1">
            <a:spLocks noChangeArrowheads="1"/>
          </p:cNvSpPr>
          <p:nvPr/>
        </p:nvSpPr>
        <p:spPr bwMode="auto">
          <a:xfrm>
            <a:off x="5795963" y="3284538"/>
            <a:ext cx="1709737" cy="922337"/>
          </a:xfrm>
          <a:prstGeom prst="rect">
            <a:avLst/>
          </a:prstGeom>
          <a:solidFill>
            <a:srgbClr val="FFFF00"/>
          </a:solidFill>
          <a:ln w="9525">
            <a:noFill/>
            <a:miter lim="800000"/>
            <a:headEnd/>
            <a:tailEnd/>
          </a:ln>
        </p:spPr>
        <p:txBody>
          <a:bodyPr wrap="none">
            <a:spAutoFit/>
          </a:bodyPr>
          <a:lstStyle/>
          <a:p>
            <a:pPr>
              <a:defRPr/>
            </a:pPr>
            <a:r>
              <a:rPr lang="de-DE" dirty="0">
                <a:solidFill>
                  <a:srgbClr val="FF3300"/>
                </a:solidFill>
                <a:effectLst>
                  <a:outerShdw blurRad="38100" dist="38100" dir="2700000" algn="tl">
                    <a:srgbClr val="000000">
                      <a:alpha val="43137"/>
                    </a:srgbClr>
                  </a:outerShdw>
                </a:effectLst>
                <a:cs typeface="Arial" charset="0"/>
              </a:rPr>
              <a:t>79 / 131 cm =</a:t>
            </a:r>
          </a:p>
          <a:p>
            <a:pPr>
              <a:defRPr/>
            </a:pPr>
            <a:r>
              <a:rPr lang="de-DE" dirty="0">
                <a:solidFill>
                  <a:srgbClr val="FF3300"/>
                </a:solidFill>
                <a:effectLst>
                  <a:outerShdw blurRad="38100" dist="38100" dir="2700000" algn="tl">
                    <a:srgbClr val="000000">
                      <a:alpha val="43137"/>
                    </a:srgbClr>
                  </a:outerShdw>
                </a:effectLst>
                <a:cs typeface="Arial" charset="0"/>
              </a:rPr>
              <a:t>1 ½ E. / 2 ½ E.</a:t>
            </a:r>
          </a:p>
          <a:p>
            <a:pPr>
              <a:defRPr/>
            </a:pPr>
            <a:r>
              <a:rPr lang="de-DE" dirty="0">
                <a:solidFill>
                  <a:srgbClr val="FF3300"/>
                </a:solidFill>
                <a:effectLst>
                  <a:outerShdw blurRad="38100" dist="38100" dir="2700000" algn="tl">
                    <a:srgbClr val="000000">
                      <a:alpha val="43137"/>
                    </a:srgbClr>
                  </a:outerShdw>
                </a:effectLst>
                <a:cs typeface="Arial" charset="0"/>
              </a:rPr>
              <a:t>(2Mos 25,10)</a:t>
            </a:r>
          </a:p>
        </p:txBody>
      </p:sp>
      <p:sp>
        <p:nvSpPr>
          <p:cNvPr id="36" name="Textfeld 10"/>
          <p:cNvSpPr txBox="1">
            <a:spLocks noChangeArrowheads="1"/>
          </p:cNvSpPr>
          <p:nvPr/>
        </p:nvSpPr>
        <p:spPr bwMode="auto">
          <a:xfrm>
            <a:off x="5795963" y="4365625"/>
            <a:ext cx="1390650" cy="369888"/>
          </a:xfrm>
          <a:prstGeom prst="rect">
            <a:avLst/>
          </a:prstGeom>
          <a:solidFill>
            <a:srgbClr val="FFC000"/>
          </a:solid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5Mos 31,26</a:t>
            </a:r>
          </a:p>
        </p:txBody>
      </p:sp>
      <p:sp>
        <p:nvSpPr>
          <p:cNvPr id="37" name="Textfeld 4"/>
          <p:cNvSpPr txBox="1">
            <a:spLocks noChangeArrowheads="1"/>
          </p:cNvSpPr>
          <p:nvPr/>
        </p:nvSpPr>
        <p:spPr bwMode="auto">
          <a:xfrm>
            <a:off x="5580063" y="5661025"/>
            <a:ext cx="3028950" cy="646113"/>
          </a:xfrm>
          <a:prstGeom prst="rect">
            <a:avLst/>
          </a:prstGeom>
          <a:solidFill>
            <a:srgbClr val="C00000"/>
          </a:solidFill>
          <a:ln w="9525">
            <a:noFill/>
            <a:miter lim="800000"/>
            <a:headEnd/>
            <a:tailEnd/>
          </a:ln>
        </p:spPr>
        <p:txBody>
          <a:bodyPr>
            <a:spAutoFit/>
          </a:bodyPr>
          <a:lstStyle/>
          <a:p>
            <a:pPr>
              <a:defRPr/>
            </a:pPr>
            <a:r>
              <a:rPr lang="de-DE" dirty="0">
                <a:effectLst>
                  <a:outerShdw blurRad="38100" dist="38100" dir="2700000" algn="tl">
                    <a:srgbClr val="000000">
                      <a:alpha val="43137"/>
                    </a:srgbClr>
                  </a:outerShdw>
                </a:effectLst>
                <a:cs typeface="Arial" charset="0"/>
              </a:rPr>
              <a:t>1Kön 6,20: Allerheiligstes: 20x20 Ellen</a:t>
            </a:r>
          </a:p>
        </p:txBody>
      </p:sp>
      <p:sp>
        <p:nvSpPr>
          <p:cNvPr id="31758" name="Textfeld 5"/>
          <p:cNvSpPr txBox="1">
            <a:spLocks noChangeArrowheads="1"/>
          </p:cNvSpPr>
          <p:nvPr/>
        </p:nvSpPr>
        <p:spPr bwMode="auto">
          <a:xfrm>
            <a:off x="5651500" y="2492375"/>
            <a:ext cx="3262313"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Hes 41,5: Mauerdicke: 6 Ellen</a:t>
            </a:r>
          </a:p>
        </p:txBody>
      </p:sp>
      <p:sp>
        <p:nvSpPr>
          <p:cNvPr id="31759" name="Text Box 12"/>
          <p:cNvSpPr txBox="1">
            <a:spLocks noChangeArrowheads="1"/>
          </p:cNvSpPr>
          <p:nvPr/>
        </p:nvSpPr>
        <p:spPr bwMode="auto">
          <a:xfrm>
            <a:off x="5508625" y="404813"/>
            <a:ext cx="3490913" cy="17541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b="1">
                <a:solidFill>
                  <a:schemeClr val="bg1"/>
                </a:solidFill>
              </a:rPr>
              <a:t>1Kön 8,6: Und die Priester brachten die Lade des Bundes des HERRN an ihren Ort, in den Sprachort des Hauses, in das Allerheiligste,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Roger\Desktop\DCIM\100CANON\IMG_14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feld 2"/>
          <p:cNvSpPr txBox="1">
            <a:spLocks noChangeArrowheads="1"/>
          </p:cNvSpPr>
          <p:nvPr/>
        </p:nvSpPr>
        <p:spPr bwMode="auto">
          <a:xfrm>
            <a:off x="8243888" y="6308725"/>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8"/>
          <p:cNvSpPr>
            <a:spLocks noChangeShapeType="1"/>
          </p:cNvSpPr>
          <p:nvPr/>
        </p:nvSpPr>
        <p:spPr bwMode="auto">
          <a:xfrm>
            <a:off x="1331913" y="3789363"/>
            <a:ext cx="7343775" cy="71437"/>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33795" name="Line 8"/>
          <p:cNvSpPr>
            <a:spLocks noChangeShapeType="1"/>
          </p:cNvSpPr>
          <p:nvPr/>
        </p:nvSpPr>
        <p:spPr bwMode="auto">
          <a:xfrm flipH="1" flipV="1">
            <a:off x="3132138" y="3789363"/>
            <a:ext cx="0" cy="1008062"/>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56" name="Freihandform 55"/>
          <p:cNvSpPr/>
          <p:nvPr/>
        </p:nvSpPr>
        <p:spPr>
          <a:xfrm>
            <a:off x="365125" y="3852863"/>
            <a:ext cx="8497888" cy="3567112"/>
          </a:xfrm>
          <a:custGeom>
            <a:avLst/>
            <a:gdLst>
              <a:gd name="connsiteX0" fmla="*/ 13063 w 8496679"/>
              <a:gd name="connsiteY0" fmla="*/ 953588 h 3566160"/>
              <a:gd name="connsiteX1" fmla="*/ 1933303 w 8496679"/>
              <a:gd name="connsiteY1" fmla="*/ 914400 h 3566160"/>
              <a:gd name="connsiteX2" fmla="*/ 2377440 w 8496679"/>
              <a:gd name="connsiteY2" fmla="*/ 927463 h 3566160"/>
              <a:gd name="connsiteX3" fmla="*/ 2625634 w 8496679"/>
              <a:gd name="connsiteY3" fmla="*/ 940526 h 3566160"/>
              <a:gd name="connsiteX4" fmla="*/ 2795451 w 8496679"/>
              <a:gd name="connsiteY4" fmla="*/ 953588 h 3566160"/>
              <a:gd name="connsiteX5" fmla="*/ 3448594 w 8496679"/>
              <a:gd name="connsiteY5" fmla="*/ 966651 h 3566160"/>
              <a:gd name="connsiteX6" fmla="*/ 3722914 w 8496679"/>
              <a:gd name="connsiteY6" fmla="*/ 953588 h 3566160"/>
              <a:gd name="connsiteX7" fmla="*/ 3762103 w 8496679"/>
              <a:gd name="connsiteY7" fmla="*/ 940526 h 3566160"/>
              <a:gd name="connsiteX8" fmla="*/ 4362994 w 8496679"/>
              <a:gd name="connsiteY8" fmla="*/ 953588 h 3566160"/>
              <a:gd name="connsiteX9" fmla="*/ 4676503 w 8496679"/>
              <a:gd name="connsiteY9" fmla="*/ 940526 h 3566160"/>
              <a:gd name="connsiteX10" fmla="*/ 4715691 w 8496679"/>
              <a:gd name="connsiteY10" fmla="*/ 927463 h 3566160"/>
              <a:gd name="connsiteX11" fmla="*/ 4781006 w 8496679"/>
              <a:gd name="connsiteY11" fmla="*/ 914400 h 3566160"/>
              <a:gd name="connsiteX12" fmla="*/ 4898571 w 8496679"/>
              <a:gd name="connsiteY12" fmla="*/ 875211 h 3566160"/>
              <a:gd name="connsiteX13" fmla="*/ 4937760 w 8496679"/>
              <a:gd name="connsiteY13" fmla="*/ 862148 h 3566160"/>
              <a:gd name="connsiteX14" fmla="*/ 5016137 w 8496679"/>
              <a:gd name="connsiteY14" fmla="*/ 849086 h 3566160"/>
              <a:gd name="connsiteX15" fmla="*/ 5029200 w 8496679"/>
              <a:gd name="connsiteY15" fmla="*/ 809897 h 3566160"/>
              <a:gd name="connsiteX16" fmla="*/ 5068389 w 8496679"/>
              <a:gd name="connsiteY16" fmla="*/ 783771 h 3566160"/>
              <a:gd name="connsiteX17" fmla="*/ 5159829 w 8496679"/>
              <a:gd name="connsiteY17" fmla="*/ 757646 h 3566160"/>
              <a:gd name="connsiteX18" fmla="*/ 5238206 w 8496679"/>
              <a:gd name="connsiteY18" fmla="*/ 731520 h 3566160"/>
              <a:gd name="connsiteX19" fmla="*/ 5277394 w 8496679"/>
              <a:gd name="connsiteY19" fmla="*/ 718457 h 3566160"/>
              <a:gd name="connsiteX20" fmla="*/ 5408023 w 8496679"/>
              <a:gd name="connsiteY20" fmla="*/ 692331 h 3566160"/>
              <a:gd name="connsiteX21" fmla="*/ 5551714 w 8496679"/>
              <a:gd name="connsiteY21" fmla="*/ 666206 h 3566160"/>
              <a:gd name="connsiteX22" fmla="*/ 5630091 w 8496679"/>
              <a:gd name="connsiteY22" fmla="*/ 653143 h 3566160"/>
              <a:gd name="connsiteX23" fmla="*/ 5721531 w 8496679"/>
              <a:gd name="connsiteY23" fmla="*/ 640080 h 3566160"/>
              <a:gd name="connsiteX24" fmla="*/ 5799909 w 8496679"/>
              <a:gd name="connsiteY24" fmla="*/ 613954 h 3566160"/>
              <a:gd name="connsiteX25" fmla="*/ 5839097 w 8496679"/>
              <a:gd name="connsiteY25" fmla="*/ 600891 h 3566160"/>
              <a:gd name="connsiteX26" fmla="*/ 5878286 w 8496679"/>
              <a:gd name="connsiteY26" fmla="*/ 574766 h 3566160"/>
              <a:gd name="connsiteX27" fmla="*/ 5956663 w 8496679"/>
              <a:gd name="connsiteY27" fmla="*/ 548640 h 3566160"/>
              <a:gd name="connsiteX28" fmla="*/ 5995851 w 8496679"/>
              <a:gd name="connsiteY28" fmla="*/ 535577 h 3566160"/>
              <a:gd name="connsiteX29" fmla="*/ 6113417 w 8496679"/>
              <a:gd name="connsiteY29" fmla="*/ 483326 h 3566160"/>
              <a:gd name="connsiteX30" fmla="*/ 6152606 w 8496679"/>
              <a:gd name="connsiteY30" fmla="*/ 470263 h 3566160"/>
              <a:gd name="connsiteX31" fmla="*/ 6191794 w 8496679"/>
              <a:gd name="connsiteY31" fmla="*/ 444137 h 3566160"/>
              <a:gd name="connsiteX32" fmla="*/ 6217920 w 8496679"/>
              <a:gd name="connsiteY32" fmla="*/ 404948 h 3566160"/>
              <a:gd name="connsiteX33" fmla="*/ 6257109 w 8496679"/>
              <a:gd name="connsiteY33" fmla="*/ 391886 h 3566160"/>
              <a:gd name="connsiteX34" fmla="*/ 6335486 w 8496679"/>
              <a:gd name="connsiteY34" fmla="*/ 339634 h 3566160"/>
              <a:gd name="connsiteX35" fmla="*/ 6361611 w 8496679"/>
              <a:gd name="connsiteY35" fmla="*/ 300446 h 3566160"/>
              <a:gd name="connsiteX36" fmla="*/ 6439989 w 8496679"/>
              <a:gd name="connsiteY36" fmla="*/ 274320 h 3566160"/>
              <a:gd name="connsiteX37" fmla="*/ 6479177 w 8496679"/>
              <a:gd name="connsiteY37" fmla="*/ 248194 h 3566160"/>
              <a:gd name="connsiteX38" fmla="*/ 6518366 w 8496679"/>
              <a:gd name="connsiteY38" fmla="*/ 235131 h 3566160"/>
              <a:gd name="connsiteX39" fmla="*/ 6596743 w 8496679"/>
              <a:gd name="connsiteY39" fmla="*/ 182880 h 3566160"/>
              <a:gd name="connsiteX40" fmla="*/ 6714309 w 8496679"/>
              <a:gd name="connsiteY40" fmla="*/ 104503 h 3566160"/>
              <a:gd name="connsiteX41" fmla="*/ 6753497 w 8496679"/>
              <a:gd name="connsiteY41" fmla="*/ 78377 h 3566160"/>
              <a:gd name="connsiteX42" fmla="*/ 6792686 w 8496679"/>
              <a:gd name="connsiteY42" fmla="*/ 65314 h 3566160"/>
              <a:gd name="connsiteX43" fmla="*/ 6831874 w 8496679"/>
              <a:gd name="connsiteY43" fmla="*/ 39188 h 3566160"/>
              <a:gd name="connsiteX44" fmla="*/ 7001691 w 8496679"/>
              <a:gd name="connsiteY44" fmla="*/ 13063 h 3566160"/>
              <a:gd name="connsiteX45" fmla="*/ 7289074 w 8496679"/>
              <a:gd name="connsiteY45" fmla="*/ 0 h 3566160"/>
              <a:gd name="connsiteX46" fmla="*/ 7498080 w 8496679"/>
              <a:gd name="connsiteY46" fmla="*/ 13063 h 3566160"/>
              <a:gd name="connsiteX47" fmla="*/ 8229600 w 8496679"/>
              <a:gd name="connsiteY47" fmla="*/ 39188 h 3566160"/>
              <a:gd name="connsiteX48" fmla="*/ 8321040 w 8496679"/>
              <a:gd name="connsiteY48" fmla="*/ 52251 h 3566160"/>
              <a:gd name="connsiteX49" fmla="*/ 8360229 w 8496679"/>
              <a:gd name="connsiteY49" fmla="*/ 130628 h 3566160"/>
              <a:gd name="connsiteX50" fmla="*/ 8360229 w 8496679"/>
              <a:gd name="connsiteY50" fmla="*/ 3239588 h 3566160"/>
              <a:gd name="connsiteX51" fmla="*/ 8294914 w 8496679"/>
              <a:gd name="connsiteY51" fmla="*/ 3291840 h 3566160"/>
              <a:gd name="connsiteX52" fmla="*/ 8216537 w 8496679"/>
              <a:gd name="connsiteY52" fmla="*/ 3331028 h 3566160"/>
              <a:gd name="connsiteX53" fmla="*/ 8177349 w 8496679"/>
              <a:gd name="connsiteY53" fmla="*/ 3357154 h 3566160"/>
              <a:gd name="connsiteX54" fmla="*/ 8138160 w 8496679"/>
              <a:gd name="connsiteY54" fmla="*/ 3370217 h 3566160"/>
              <a:gd name="connsiteX55" fmla="*/ 8085909 w 8496679"/>
              <a:gd name="connsiteY55" fmla="*/ 3396343 h 3566160"/>
              <a:gd name="connsiteX56" fmla="*/ 8046720 w 8496679"/>
              <a:gd name="connsiteY56" fmla="*/ 3422468 h 3566160"/>
              <a:gd name="connsiteX57" fmla="*/ 7968343 w 8496679"/>
              <a:gd name="connsiteY57" fmla="*/ 3448594 h 3566160"/>
              <a:gd name="connsiteX58" fmla="*/ 7837714 w 8496679"/>
              <a:gd name="connsiteY58" fmla="*/ 3500846 h 3566160"/>
              <a:gd name="connsiteX59" fmla="*/ 7798526 w 8496679"/>
              <a:gd name="connsiteY59" fmla="*/ 3513908 h 3566160"/>
              <a:gd name="connsiteX60" fmla="*/ 7759337 w 8496679"/>
              <a:gd name="connsiteY60" fmla="*/ 3526971 h 3566160"/>
              <a:gd name="connsiteX61" fmla="*/ 7707086 w 8496679"/>
              <a:gd name="connsiteY61" fmla="*/ 3540034 h 3566160"/>
              <a:gd name="connsiteX62" fmla="*/ 7602583 w 8496679"/>
              <a:gd name="connsiteY62" fmla="*/ 3553097 h 3566160"/>
              <a:gd name="connsiteX63" fmla="*/ 7511143 w 8496679"/>
              <a:gd name="connsiteY63" fmla="*/ 3566160 h 3566160"/>
              <a:gd name="connsiteX64" fmla="*/ 3095897 w 8496679"/>
              <a:gd name="connsiteY64" fmla="*/ 3553097 h 3566160"/>
              <a:gd name="connsiteX65" fmla="*/ 2952206 w 8496679"/>
              <a:gd name="connsiteY65" fmla="*/ 3540034 h 3566160"/>
              <a:gd name="connsiteX66" fmla="*/ 2730137 w 8496679"/>
              <a:gd name="connsiteY66" fmla="*/ 3513908 h 3566160"/>
              <a:gd name="connsiteX67" fmla="*/ 2455817 w 8496679"/>
              <a:gd name="connsiteY67" fmla="*/ 3461657 h 3566160"/>
              <a:gd name="connsiteX68" fmla="*/ 2272937 w 8496679"/>
              <a:gd name="connsiteY68" fmla="*/ 3435531 h 3566160"/>
              <a:gd name="connsiteX69" fmla="*/ 2129246 w 8496679"/>
              <a:gd name="connsiteY69" fmla="*/ 3396343 h 3566160"/>
              <a:gd name="connsiteX70" fmla="*/ 1672046 w 8496679"/>
              <a:gd name="connsiteY70" fmla="*/ 3344091 h 3566160"/>
              <a:gd name="connsiteX71" fmla="*/ 1397726 w 8496679"/>
              <a:gd name="connsiteY71" fmla="*/ 3291840 h 3566160"/>
              <a:gd name="connsiteX72" fmla="*/ 1110343 w 8496679"/>
              <a:gd name="connsiteY72" fmla="*/ 3226526 h 3566160"/>
              <a:gd name="connsiteX73" fmla="*/ 836023 w 8496679"/>
              <a:gd name="connsiteY73" fmla="*/ 3200400 h 3566160"/>
              <a:gd name="connsiteX74" fmla="*/ 692331 w 8496679"/>
              <a:gd name="connsiteY74" fmla="*/ 3174274 h 3566160"/>
              <a:gd name="connsiteX75" fmla="*/ 640080 w 8496679"/>
              <a:gd name="connsiteY75" fmla="*/ 3161211 h 3566160"/>
              <a:gd name="connsiteX76" fmla="*/ 365760 w 8496679"/>
              <a:gd name="connsiteY76" fmla="*/ 3148148 h 3566160"/>
              <a:gd name="connsiteX77" fmla="*/ 222069 w 8496679"/>
              <a:gd name="connsiteY77" fmla="*/ 3122023 h 3566160"/>
              <a:gd name="connsiteX78" fmla="*/ 182880 w 8496679"/>
              <a:gd name="connsiteY78" fmla="*/ 3108960 h 3566160"/>
              <a:gd name="connsiteX79" fmla="*/ 91440 w 8496679"/>
              <a:gd name="connsiteY79" fmla="*/ 3095897 h 3566160"/>
              <a:gd name="connsiteX80" fmla="*/ 78377 w 8496679"/>
              <a:gd name="connsiteY80" fmla="*/ 3043646 h 3566160"/>
              <a:gd name="connsiteX81" fmla="*/ 65314 w 8496679"/>
              <a:gd name="connsiteY81" fmla="*/ 2978331 h 3566160"/>
              <a:gd name="connsiteX82" fmla="*/ 39189 w 8496679"/>
              <a:gd name="connsiteY82" fmla="*/ 2899954 h 3566160"/>
              <a:gd name="connsiteX83" fmla="*/ 13063 w 8496679"/>
              <a:gd name="connsiteY83" fmla="*/ 2821577 h 3566160"/>
              <a:gd name="connsiteX84" fmla="*/ 0 w 8496679"/>
              <a:gd name="connsiteY84" fmla="*/ 2782388 h 3566160"/>
              <a:gd name="connsiteX85" fmla="*/ 13063 w 8496679"/>
              <a:gd name="connsiteY85" fmla="*/ 2207623 h 3566160"/>
              <a:gd name="connsiteX86" fmla="*/ 26126 w 8496679"/>
              <a:gd name="connsiteY86" fmla="*/ 2103120 h 3566160"/>
              <a:gd name="connsiteX87" fmla="*/ 39189 w 8496679"/>
              <a:gd name="connsiteY87" fmla="*/ 1789611 h 3566160"/>
              <a:gd name="connsiteX88" fmla="*/ 52251 w 8496679"/>
              <a:gd name="connsiteY88" fmla="*/ 1136468 h 3566160"/>
              <a:gd name="connsiteX89" fmla="*/ 65314 w 8496679"/>
              <a:gd name="connsiteY89" fmla="*/ 1084217 h 3566160"/>
              <a:gd name="connsiteX90" fmla="*/ 13063 w 8496679"/>
              <a:gd name="connsiteY90" fmla="*/ 953588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96679" h="3566160">
                <a:moveTo>
                  <a:pt x="13063" y="953588"/>
                </a:moveTo>
                <a:lnTo>
                  <a:pt x="1933303" y="914400"/>
                </a:lnTo>
                <a:lnTo>
                  <a:pt x="2377440" y="927463"/>
                </a:lnTo>
                <a:cubicBezTo>
                  <a:pt x="2460227" y="930587"/>
                  <a:pt x="2542949" y="935358"/>
                  <a:pt x="2625634" y="940526"/>
                </a:cubicBezTo>
                <a:cubicBezTo>
                  <a:pt x="2682296" y="944067"/>
                  <a:pt x="2738707" y="951787"/>
                  <a:pt x="2795451" y="953588"/>
                </a:cubicBezTo>
                <a:cubicBezTo>
                  <a:pt x="3013099" y="960497"/>
                  <a:pt x="3230880" y="962297"/>
                  <a:pt x="3448594" y="966651"/>
                </a:cubicBezTo>
                <a:cubicBezTo>
                  <a:pt x="3540034" y="962297"/>
                  <a:pt x="3631687" y="961190"/>
                  <a:pt x="3722914" y="953588"/>
                </a:cubicBezTo>
                <a:cubicBezTo>
                  <a:pt x="3736636" y="952445"/>
                  <a:pt x="3748333" y="940526"/>
                  <a:pt x="3762103" y="940526"/>
                </a:cubicBezTo>
                <a:cubicBezTo>
                  <a:pt x="3962447" y="940526"/>
                  <a:pt x="4162697" y="949234"/>
                  <a:pt x="4362994" y="953588"/>
                </a:cubicBezTo>
                <a:cubicBezTo>
                  <a:pt x="4467497" y="949234"/>
                  <a:pt x="4572195" y="948252"/>
                  <a:pt x="4676503" y="940526"/>
                </a:cubicBezTo>
                <a:cubicBezTo>
                  <a:pt x="4690235" y="939509"/>
                  <a:pt x="4702333" y="930803"/>
                  <a:pt x="4715691" y="927463"/>
                </a:cubicBezTo>
                <a:cubicBezTo>
                  <a:pt x="4737231" y="922078"/>
                  <a:pt x="4759586" y="920242"/>
                  <a:pt x="4781006" y="914400"/>
                </a:cubicBezTo>
                <a:cubicBezTo>
                  <a:pt x="4781015" y="914398"/>
                  <a:pt x="4878972" y="881744"/>
                  <a:pt x="4898571" y="875211"/>
                </a:cubicBezTo>
                <a:cubicBezTo>
                  <a:pt x="4911634" y="870857"/>
                  <a:pt x="4924178" y="864412"/>
                  <a:pt x="4937760" y="862148"/>
                </a:cubicBezTo>
                <a:lnTo>
                  <a:pt x="5016137" y="849086"/>
                </a:lnTo>
                <a:cubicBezTo>
                  <a:pt x="5020491" y="836023"/>
                  <a:pt x="5020598" y="820649"/>
                  <a:pt x="5029200" y="809897"/>
                </a:cubicBezTo>
                <a:cubicBezTo>
                  <a:pt x="5039008" y="797638"/>
                  <a:pt x="5054347" y="790792"/>
                  <a:pt x="5068389" y="783771"/>
                </a:cubicBezTo>
                <a:cubicBezTo>
                  <a:pt x="5090345" y="772793"/>
                  <a:pt x="5138894" y="763926"/>
                  <a:pt x="5159829" y="757646"/>
                </a:cubicBezTo>
                <a:cubicBezTo>
                  <a:pt x="5186207" y="749733"/>
                  <a:pt x="5212080" y="740229"/>
                  <a:pt x="5238206" y="731520"/>
                </a:cubicBezTo>
                <a:cubicBezTo>
                  <a:pt x="5251269" y="727166"/>
                  <a:pt x="5264036" y="721797"/>
                  <a:pt x="5277394" y="718457"/>
                </a:cubicBezTo>
                <a:cubicBezTo>
                  <a:pt x="5355341" y="698970"/>
                  <a:pt x="5311937" y="708346"/>
                  <a:pt x="5408023" y="692331"/>
                </a:cubicBezTo>
                <a:cubicBezTo>
                  <a:pt x="5484861" y="666718"/>
                  <a:pt x="5422468" y="684669"/>
                  <a:pt x="5551714" y="666206"/>
                </a:cubicBezTo>
                <a:cubicBezTo>
                  <a:pt x="5577934" y="662460"/>
                  <a:pt x="5603913" y="657170"/>
                  <a:pt x="5630091" y="653143"/>
                </a:cubicBezTo>
                <a:cubicBezTo>
                  <a:pt x="5660522" y="648461"/>
                  <a:pt x="5691051" y="644434"/>
                  <a:pt x="5721531" y="640080"/>
                </a:cubicBezTo>
                <a:lnTo>
                  <a:pt x="5799909" y="613954"/>
                </a:lnTo>
                <a:cubicBezTo>
                  <a:pt x="5812972" y="609600"/>
                  <a:pt x="5827640" y="608529"/>
                  <a:pt x="5839097" y="600891"/>
                </a:cubicBezTo>
                <a:cubicBezTo>
                  <a:pt x="5852160" y="592183"/>
                  <a:pt x="5863940" y="581142"/>
                  <a:pt x="5878286" y="574766"/>
                </a:cubicBezTo>
                <a:cubicBezTo>
                  <a:pt x="5903451" y="563581"/>
                  <a:pt x="5930537" y="557349"/>
                  <a:pt x="5956663" y="548640"/>
                </a:cubicBezTo>
                <a:cubicBezTo>
                  <a:pt x="5969726" y="544286"/>
                  <a:pt x="5984394" y="543215"/>
                  <a:pt x="5995851" y="535577"/>
                </a:cubicBezTo>
                <a:cubicBezTo>
                  <a:pt x="6057954" y="494175"/>
                  <a:pt x="6020145" y="514416"/>
                  <a:pt x="6113417" y="483326"/>
                </a:cubicBezTo>
                <a:lnTo>
                  <a:pt x="6152606" y="470263"/>
                </a:lnTo>
                <a:cubicBezTo>
                  <a:pt x="6165669" y="461554"/>
                  <a:pt x="6180693" y="455238"/>
                  <a:pt x="6191794" y="444137"/>
                </a:cubicBezTo>
                <a:cubicBezTo>
                  <a:pt x="6202895" y="433035"/>
                  <a:pt x="6205660" y="414755"/>
                  <a:pt x="6217920" y="404948"/>
                </a:cubicBezTo>
                <a:cubicBezTo>
                  <a:pt x="6228672" y="396346"/>
                  <a:pt x="6244046" y="396240"/>
                  <a:pt x="6257109" y="391886"/>
                </a:cubicBezTo>
                <a:cubicBezTo>
                  <a:pt x="6283235" y="374469"/>
                  <a:pt x="6318069" y="365760"/>
                  <a:pt x="6335486" y="339634"/>
                </a:cubicBezTo>
                <a:cubicBezTo>
                  <a:pt x="6344194" y="326571"/>
                  <a:pt x="6348298" y="308767"/>
                  <a:pt x="6361611" y="300446"/>
                </a:cubicBezTo>
                <a:cubicBezTo>
                  <a:pt x="6384964" y="285850"/>
                  <a:pt x="6439989" y="274320"/>
                  <a:pt x="6439989" y="274320"/>
                </a:cubicBezTo>
                <a:cubicBezTo>
                  <a:pt x="6453052" y="265611"/>
                  <a:pt x="6465135" y="255215"/>
                  <a:pt x="6479177" y="248194"/>
                </a:cubicBezTo>
                <a:cubicBezTo>
                  <a:pt x="6491493" y="242036"/>
                  <a:pt x="6506329" y="241818"/>
                  <a:pt x="6518366" y="235131"/>
                </a:cubicBezTo>
                <a:cubicBezTo>
                  <a:pt x="6545814" y="219882"/>
                  <a:pt x="6570617" y="200297"/>
                  <a:pt x="6596743" y="182880"/>
                </a:cubicBezTo>
                <a:lnTo>
                  <a:pt x="6714309" y="104503"/>
                </a:lnTo>
                <a:cubicBezTo>
                  <a:pt x="6727372" y="95795"/>
                  <a:pt x="6738603" y="83342"/>
                  <a:pt x="6753497" y="78377"/>
                </a:cubicBezTo>
                <a:lnTo>
                  <a:pt x="6792686" y="65314"/>
                </a:lnTo>
                <a:cubicBezTo>
                  <a:pt x="6805749" y="56605"/>
                  <a:pt x="6817832" y="46209"/>
                  <a:pt x="6831874" y="39188"/>
                </a:cubicBezTo>
                <a:cubicBezTo>
                  <a:pt x="6877936" y="16157"/>
                  <a:pt x="6967452" y="15203"/>
                  <a:pt x="7001691" y="13063"/>
                </a:cubicBezTo>
                <a:cubicBezTo>
                  <a:pt x="7097397" y="7081"/>
                  <a:pt x="7193280" y="4354"/>
                  <a:pt x="7289074" y="0"/>
                </a:cubicBezTo>
                <a:lnTo>
                  <a:pt x="7498080" y="13063"/>
                </a:lnTo>
                <a:cubicBezTo>
                  <a:pt x="7776981" y="27366"/>
                  <a:pt x="7935191" y="30267"/>
                  <a:pt x="8229600" y="39188"/>
                </a:cubicBezTo>
                <a:cubicBezTo>
                  <a:pt x="8260080" y="43542"/>
                  <a:pt x="8292904" y="39746"/>
                  <a:pt x="8321040" y="52251"/>
                </a:cubicBezTo>
                <a:cubicBezTo>
                  <a:pt x="8340858" y="61059"/>
                  <a:pt x="8354433" y="113239"/>
                  <a:pt x="8360229" y="130628"/>
                </a:cubicBezTo>
                <a:cubicBezTo>
                  <a:pt x="8496679" y="1222303"/>
                  <a:pt x="8396944" y="388039"/>
                  <a:pt x="8360229" y="3239588"/>
                </a:cubicBezTo>
                <a:cubicBezTo>
                  <a:pt x="8359720" y="3279149"/>
                  <a:pt x="8319831" y="3283534"/>
                  <a:pt x="8294914" y="3291840"/>
                </a:cubicBezTo>
                <a:cubicBezTo>
                  <a:pt x="8182607" y="3366713"/>
                  <a:pt x="8324702" y="3276946"/>
                  <a:pt x="8216537" y="3331028"/>
                </a:cubicBezTo>
                <a:cubicBezTo>
                  <a:pt x="8202495" y="3338049"/>
                  <a:pt x="8191391" y="3350133"/>
                  <a:pt x="8177349" y="3357154"/>
                </a:cubicBezTo>
                <a:cubicBezTo>
                  <a:pt x="8165033" y="3363312"/>
                  <a:pt x="8150816" y="3364793"/>
                  <a:pt x="8138160" y="3370217"/>
                </a:cubicBezTo>
                <a:cubicBezTo>
                  <a:pt x="8120262" y="3377888"/>
                  <a:pt x="8102816" y="3386682"/>
                  <a:pt x="8085909" y="3396343"/>
                </a:cubicBezTo>
                <a:cubicBezTo>
                  <a:pt x="8072278" y="3404132"/>
                  <a:pt x="8061066" y="3416092"/>
                  <a:pt x="8046720" y="3422468"/>
                </a:cubicBezTo>
                <a:cubicBezTo>
                  <a:pt x="8021555" y="3433653"/>
                  <a:pt x="7992975" y="3436278"/>
                  <a:pt x="7968343" y="3448594"/>
                </a:cubicBezTo>
                <a:cubicBezTo>
                  <a:pt x="7891462" y="3487034"/>
                  <a:pt x="7934561" y="3468564"/>
                  <a:pt x="7837714" y="3500846"/>
                </a:cubicBezTo>
                <a:lnTo>
                  <a:pt x="7798526" y="3513908"/>
                </a:lnTo>
                <a:cubicBezTo>
                  <a:pt x="7785463" y="3518262"/>
                  <a:pt x="7772695" y="3523631"/>
                  <a:pt x="7759337" y="3526971"/>
                </a:cubicBezTo>
                <a:cubicBezTo>
                  <a:pt x="7741920" y="3531325"/>
                  <a:pt x="7724795" y="3537082"/>
                  <a:pt x="7707086" y="3540034"/>
                </a:cubicBezTo>
                <a:cubicBezTo>
                  <a:pt x="7672458" y="3545805"/>
                  <a:pt x="7637380" y="3548457"/>
                  <a:pt x="7602583" y="3553097"/>
                </a:cubicBezTo>
                <a:lnTo>
                  <a:pt x="7511143" y="3566160"/>
                </a:lnTo>
                <a:lnTo>
                  <a:pt x="3095897" y="3553097"/>
                </a:lnTo>
                <a:cubicBezTo>
                  <a:pt x="3047803" y="3552821"/>
                  <a:pt x="3000062" y="3544820"/>
                  <a:pt x="2952206" y="3540034"/>
                </a:cubicBezTo>
                <a:cubicBezTo>
                  <a:pt x="2920665" y="3536880"/>
                  <a:pt x="2766111" y="3519588"/>
                  <a:pt x="2730137" y="3513908"/>
                </a:cubicBezTo>
                <a:cubicBezTo>
                  <a:pt x="2310773" y="3447693"/>
                  <a:pt x="2845786" y="3526653"/>
                  <a:pt x="2455817" y="3461657"/>
                </a:cubicBezTo>
                <a:cubicBezTo>
                  <a:pt x="2395076" y="3451533"/>
                  <a:pt x="2333320" y="3447608"/>
                  <a:pt x="2272937" y="3435531"/>
                </a:cubicBezTo>
                <a:cubicBezTo>
                  <a:pt x="2224255" y="3425795"/>
                  <a:pt x="2178297" y="3404007"/>
                  <a:pt x="2129246" y="3396343"/>
                </a:cubicBezTo>
                <a:cubicBezTo>
                  <a:pt x="1213355" y="3253235"/>
                  <a:pt x="2334870" y="3457718"/>
                  <a:pt x="1672046" y="3344091"/>
                </a:cubicBezTo>
                <a:cubicBezTo>
                  <a:pt x="1580300" y="3328363"/>
                  <a:pt x="1487530" y="3316332"/>
                  <a:pt x="1397726" y="3291840"/>
                </a:cubicBezTo>
                <a:cubicBezTo>
                  <a:pt x="1282581" y="3260437"/>
                  <a:pt x="1228833" y="3241337"/>
                  <a:pt x="1110343" y="3226526"/>
                </a:cubicBezTo>
                <a:cubicBezTo>
                  <a:pt x="1019199" y="3215133"/>
                  <a:pt x="927463" y="3209109"/>
                  <a:pt x="836023" y="3200400"/>
                </a:cubicBezTo>
                <a:cubicBezTo>
                  <a:pt x="717509" y="3170771"/>
                  <a:pt x="863955" y="3205479"/>
                  <a:pt x="692331" y="3174274"/>
                </a:cubicBezTo>
                <a:cubicBezTo>
                  <a:pt x="674668" y="3171062"/>
                  <a:pt x="657976" y="3162643"/>
                  <a:pt x="640080" y="3161211"/>
                </a:cubicBezTo>
                <a:cubicBezTo>
                  <a:pt x="548828" y="3153911"/>
                  <a:pt x="457200" y="3152502"/>
                  <a:pt x="365760" y="3148148"/>
                </a:cubicBezTo>
                <a:cubicBezTo>
                  <a:pt x="275883" y="3118191"/>
                  <a:pt x="384554" y="3151566"/>
                  <a:pt x="222069" y="3122023"/>
                </a:cubicBezTo>
                <a:cubicBezTo>
                  <a:pt x="208522" y="3119560"/>
                  <a:pt x="196382" y="3111660"/>
                  <a:pt x="182880" y="3108960"/>
                </a:cubicBezTo>
                <a:cubicBezTo>
                  <a:pt x="152688" y="3102922"/>
                  <a:pt x="121920" y="3100251"/>
                  <a:pt x="91440" y="3095897"/>
                </a:cubicBezTo>
                <a:cubicBezTo>
                  <a:pt x="87086" y="3078480"/>
                  <a:pt x="82272" y="3061172"/>
                  <a:pt x="78377" y="3043646"/>
                </a:cubicBezTo>
                <a:cubicBezTo>
                  <a:pt x="73560" y="3021972"/>
                  <a:pt x="71156" y="2999752"/>
                  <a:pt x="65314" y="2978331"/>
                </a:cubicBezTo>
                <a:cubicBezTo>
                  <a:pt x="58068" y="2951763"/>
                  <a:pt x="47897" y="2926080"/>
                  <a:pt x="39189" y="2899954"/>
                </a:cubicBezTo>
                <a:lnTo>
                  <a:pt x="13063" y="2821577"/>
                </a:lnTo>
                <a:lnTo>
                  <a:pt x="0" y="2782388"/>
                </a:lnTo>
                <a:cubicBezTo>
                  <a:pt x="4354" y="2590800"/>
                  <a:pt x="5698" y="2399119"/>
                  <a:pt x="13063" y="2207623"/>
                </a:cubicBezTo>
                <a:cubicBezTo>
                  <a:pt x="14412" y="2172544"/>
                  <a:pt x="23936" y="2138157"/>
                  <a:pt x="26126" y="2103120"/>
                </a:cubicBezTo>
                <a:cubicBezTo>
                  <a:pt x="32650" y="1998730"/>
                  <a:pt x="34835" y="1894114"/>
                  <a:pt x="39189" y="1789611"/>
                </a:cubicBezTo>
                <a:cubicBezTo>
                  <a:pt x="43543" y="1571897"/>
                  <a:pt x="44192" y="1354077"/>
                  <a:pt x="52251" y="1136468"/>
                </a:cubicBezTo>
                <a:cubicBezTo>
                  <a:pt x="52915" y="1118527"/>
                  <a:pt x="65314" y="1102170"/>
                  <a:pt x="65314" y="1084217"/>
                </a:cubicBezTo>
                <a:cubicBezTo>
                  <a:pt x="65314" y="1013842"/>
                  <a:pt x="67706" y="1021297"/>
                  <a:pt x="13063" y="9535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797" name="Textfeld 56"/>
          <p:cNvSpPr txBox="1">
            <a:spLocks noChangeArrowheads="1"/>
          </p:cNvSpPr>
          <p:nvPr/>
        </p:nvSpPr>
        <p:spPr bwMode="auto">
          <a:xfrm>
            <a:off x="3419475" y="4076700"/>
            <a:ext cx="890588"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rgbClr val="FF0000"/>
                </a:solidFill>
              </a:rPr>
              <a:t>3,15 m</a:t>
            </a:r>
          </a:p>
        </p:txBody>
      </p:sp>
      <p:sp>
        <p:nvSpPr>
          <p:cNvPr id="33798" name="Textfeld 3"/>
          <p:cNvSpPr txBox="1">
            <a:spLocks noChangeArrowheads="1"/>
          </p:cNvSpPr>
          <p:nvPr/>
        </p:nvSpPr>
        <p:spPr bwMode="auto">
          <a:xfrm>
            <a:off x="4211638" y="1989138"/>
            <a:ext cx="2952750" cy="9223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Auffüllung:</a:t>
            </a:r>
          </a:p>
          <a:p>
            <a:pPr eaLnBrk="1" hangingPunct="1"/>
            <a:r>
              <a:rPr lang="de-DE" altLang="de-DE"/>
              <a:t>1Rute = 6 KE = 3,15 m</a:t>
            </a:r>
          </a:p>
          <a:p>
            <a:pPr eaLnBrk="1" hangingPunct="1"/>
            <a:r>
              <a:rPr lang="de-DE" altLang="de-DE"/>
              <a:t>(Hes 41,8)</a:t>
            </a:r>
          </a:p>
        </p:txBody>
      </p:sp>
      <p:sp>
        <p:nvSpPr>
          <p:cNvPr id="8"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908050"/>
            <a:ext cx="8229600" cy="844550"/>
          </a:xfrm>
        </p:spPr>
        <p:txBody>
          <a:bodyPr/>
          <a:lstStyle/>
          <a:p>
            <a:pPr eaLnBrk="1" hangingPunct="1">
              <a:defRPr/>
            </a:pPr>
            <a:r>
              <a:rPr lang="en-US" sz="2400" dirty="0" smtClean="0"/>
              <a:t>Das 500-Ellen-Quadrat</a:t>
            </a:r>
          </a:p>
        </p:txBody>
      </p:sp>
      <p:pic>
        <p:nvPicPr>
          <p:cNvPr id="348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34820" name="Text Box 4"/>
          <p:cNvSpPr txBox="1">
            <a:spLocks noChangeArrowheads="1"/>
          </p:cNvSpPr>
          <p:nvPr/>
        </p:nvSpPr>
        <p:spPr bwMode="auto">
          <a:xfrm>
            <a:off x="447675" y="6035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34821" name="Text Box 5"/>
          <p:cNvSpPr txBox="1">
            <a:spLocks noChangeArrowheads="1"/>
          </p:cNvSpPr>
          <p:nvPr/>
        </p:nvSpPr>
        <p:spPr bwMode="auto">
          <a:xfrm>
            <a:off x="376238" y="61801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de-DE"/>
              <a:t>Blick von Osten</a:t>
            </a:r>
          </a:p>
        </p:txBody>
      </p:sp>
      <p:sp>
        <p:nvSpPr>
          <p:cNvPr id="34822" name="Text Box 6"/>
          <p:cNvSpPr txBox="1">
            <a:spLocks noChangeArrowheads="1"/>
          </p:cNvSpPr>
          <p:nvPr/>
        </p:nvSpPr>
        <p:spPr bwMode="auto">
          <a:xfrm>
            <a:off x="519113" y="1768475"/>
            <a:ext cx="10334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800"/>
              <a:t>ASEBA Bollodingen</a:t>
            </a:r>
            <a:endParaRPr lang="de-DE" altLang="de-DE" sz="800"/>
          </a:p>
        </p:txBody>
      </p:sp>
      <p:sp>
        <p:nvSpPr>
          <p:cNvPr id="7" name="Rectangle 5"/>
          <p:cNvSpPr txBox="1">
            <a:spLocks noChangeArrowheads="1"/>
          </p:cNvSpPr>
          <p:nvPr/>
        </p:nvSpPr>
        <p:spPr>
          <a:xfrm>
            <a:off x="457200" y="152400"/>
            <a:ext cx="8229600" cy="828328"/>
          </a:xfrm>
          <a:prstGeom prst="rect">
            <a:avLst/>
          </a:prstGeom>
          <a:ln w="6350" cap="rnd">
            <a:noFill/>
          </a:ln>
        </p:spPr>
        <p:txBody>
          <a:bodyPr anchor="b">
            <a:normAutofit/>
          </a:bodyPr>
          <a:lstStyle/>
          <a:p>
            <a:pPr algn="ctr">
              <a:defRPr/>
            </a:pP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cs typeface="Arial" charset="0"/>
              </a:rPr>
              <a:t>(1) </a:t>
            </a:r>
            <a:r>
              <a:rPr lang="de-DE" sz="4000" spc="-100"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mj-lt"/>
                <a:ea typeface="+mj-ea"/>
                <a:cs typeface="+mj-cs"/>
              </a:rPr>
              <a:t>Das Haus des HERRN</a:t>
            </a:r>
            <a:endParaRPr lang="fr-FR" sz="40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
        <p:nvSpPr>
          <p:cNvPr id="34824" name="Textfeld 7"/>
          <p:cNvSpPr txBox="1">
            <a:spLocks noChangeArrowheads="1"/>
          </p:cNvSpPr>
          <p:nvPr/>
        </p:nvSpPr>
        <p:spPr bwMode="auto">
          <a:xfrm>
            <a:off x="6084888" y="5732463"/>
            <a:ext cx="2554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ASEBA, CH-Bollodingen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35845"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35847"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35849"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35850"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35853"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14500"/>
            <a:ext cx="3176587" cy="44291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37893"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7894" name="Text Box 9"/>
          <p:cNvSpPr txBox="1">
            <a:spLocks noChangeArrowheads="1"/>
          </p:cNvSpPr>
          <p:nvPr/>
        </p:nvSpPr>
        <p:spPr bwMode="auto">
          <a:xfrm>
            <a:off x="214313" y="1785938"/>
            <a:ext cx="2357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t>Altstadt von Jerusalem</a:t>
            </a:r>
            <a:endParaRPr lang="de-DE" altLang="de-DE"/>
          </a:p>
        </p:txBody>
      </p:sp>
      <p:sp>
        <p:nvSpPr>
          <p:cNvPr id="37895"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37897" name="Textfeld 9"/>
          <p:cNvSpPr txBox="1">
            <a:spLocks noChangeArrowheads="1"/>
          </p:cNvSpPr>
          <p:nvPr/>
        </p:nvSpPr>
        <p:spPr bwMode="auto">
          <a:xfrm>
            <a:off x="2786063" y="6143625"/>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37899"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4" name="Rectangle 2"/>
          <p:cNvSpPr>
            <a:spLocks noGrp="1" noChangeArrowheads="1"/>
          </p:cNvSpPr>
          <p:nvPr>
            <p:ph type="title"/>
          </p:nvPr>
        </p:nvSpPr>
        <p:spPr>
          <a:xfrm>
            <a:off x="323850" y="476250"/>
            <a:ext cx="8569325" cy="765175"/>
          </a:xfrm>
        </p:spPr>
        <p:txBody>
          <a:bodyPr/>
          <a:lstStyle/>
          <a:p>
            <a:pPr eaLnBrk="1" hangingPunct="1">
              <a:defRPr/>
            </a:pPr>
            <a:r>
              <a:rPr lang="de-DE" dirty="0" smtClean="0">
                <a:solidFill>
                  <a:srgbClr val="FFC000"/>
                </a:solidFill>
              </a:rPr>
              <a:t>Salomo in Jerusalem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Roger\Desktop\141___08\IMG_6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441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
        <p:nvSpPr>
          <p:cNvPr id="38916" name="Textfeld 3"/>
          <p:cNvSpPr txBox="1">
            <a:spLocks noChangeArrowheads="1"/>
          </p:cNvSpPr>
          <p:nvPr/>
        </p:nvSpPr>
        <p:spPr bwMode="auto">
          <a:xfrm>
            <a:off x="6948488" y="5876925"/>
            <a:ext cx="360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Roger\Desktop\141___08\IMG_6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feld 3"/>
          <p:cNvSpPr txBox="1">
            <a:spLocks noChangeArrowheads="1"/>
          </p:cNvSpPr>
          <p:nvPr/>
        </p:nvSpPr>
        <p:spPr bwMode="auto">
          <a:xfrm>
            <a:off x="2771775" y="5229225"/>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5"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40965" name="Picture 2" descr="C:\Users\Roger\Desktop\141___08\IMG_6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feld 7"/>
          <p:cNvSpPr txBox="1">
            <a:spLocks noChangeArrowheads="1"/>
          </p:cNvSpPr>
          <p:nvPr/>
        </p:nvSpPr>
        <p:spPr bwMode="auto">
          <a:xfrm>
            <a:off x="4572000" y="5229225"/>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8" name="Titel 1"/>
          <p:cNvSpPr txBox="1">
            <a:spLocks/>
          </p:cNvSpPr>
          <p:nvPr/>
        </p:nvSpPr>
        <p:spPr bwMode="auto">
          <a:xfrm>
            <a:off x="323850" y="0"/>
            <a:ext cx="8893175" cy="11430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ctr">
              <a:defRPr/>
            </a:pPr>
            <a:r>
              <a:rPr lang="de-DE" sz="5400" kern="0" dirty="0">
                <a:solidFill>
                  <a:srgbClr val="00FF00"/>
                </a:solidFill>
                <a:latin typeface="+mj-lt"/>
                <a:ea typeface="+mj-ea"/>
                <a:cs typeface="+mj-cs"/>
              </a:rPr>
              <a:t>(2) Sein Haus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19213"/>
          </a:xfrm>
        </p:spPr>
        <p:txBody>
          <a:bodyPr/>
          <a:lstStyle/>
          <a:p>
            <a:pPr>
              <a:defRPr/>
            </a:pPr>
            <a:r>
              <a:rPr lang="de-DE" dirty="0" smtClean="0">
                <a:solidFill>
                  <a:srgbClr val="00FF00"/>
                </a:solidFill>
              </a:rPr>
              <a:t>Einleitung</a:t>
            </a:r>
            <a:endParaRPr lang="de-DE" dirty="0">
              <a:solidFill>
                <a:srgbClr val="00FF00"/>
              </a:solidFill>
            </a:endParaRPr>
          </a:p>
        </p:txBody>
      </p:sp>
      <p:sp>
        <p:nvSpPr>
          <p:cNvPr id="3" name="Inhaltsplatzhalter 2"/>
          <p:cNvSpPr>
            <a:spLocks noGrp="1"/>
          </p:cNvSpPr>
          <p:nvPr>
            <p:ph idx="1"/>
          </p:nvPr>
        </p:nvSpPr>
        <p:spPr>
          <a:xfrm>
            <a:off x="179388" y="1484313"/>
            <a:ext cx="8424862" cy="4611687"/>
          </a:xfrm>
        </p:spPr>
        <p:txBody>
          <a:bodyPr/>
          <a:lstStyle/>
          <a:p>
            <a:pPr>
              <a:defRPr/>
            </a:pPr>
            <a:r>
              <a:rPr lang="de-CH" sz="2800" dirty="0" smtClean="0"/>
              <a:t>Gemäss 1Kön 9,15 war Salomo als grosser Bauherr an vier strategisch besonders wichtigen Orten tätig gewesen:</a:t>
            </a:r>
          </a:p>
          <a:p>
            <a:pPr>
              <a:defRPr/>
            </a:pPr>
            <a:endParaRPr lang="de-CH" sz="2800" dirty="0" smtClean="0"/>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Roger\Desktop\141___08\IMG_6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feld 3"/>
          <p:cNvSpPr txBox="1">
            <a:spLocks noChangeArrowheads="1"/>
          </p:cNvSpPr>
          <p:nvPr/>
        </p:nvSpPr>
        <p:spPr bwMode="auto">
          <a:xfrm>
            <a:off x="5724525" y="5157788"/>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3013"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3015"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3017"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43018"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43021"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7" name="Rectangle 2"/>
          <p:cNvSpPr>
            <a:spLocks noGrp="1" noChangeArrowheads="1"/>
          </p:cNvSpPr>
          <p:nvPr>
            <p:ph type="title"/>
          </p:nvPr>
        </p:nvSpPr>
        <p:spPr>
          <a:xfrm>
            <a:off x="-468313" y="0"/>
            <a:ext cx="9144001" cy="1371600"/>
          </a:xfrm>
        </p:spPr>
        <p:txBody>
          <a:bodyPr/>
          <a:lstStyle/>
          <a:p>
            <a:pPr eaLnBrk="1" hangingPunct="1">
              <a:defRPr/>
            </a:pPr>
            <a:r>
              <a:rPr lang="de-DE" dirty="0" smtClean="0">
                <a:solidFill>
                  <a:schemeClr val="folHlink"/>
                </a:solidFill>
              </a:rPr>
              <a:t>(3) Der </a:t>
            </a:r>
            <a:r>
              <a:rPr lang="de-DE" dirty="0" err="1" smtClean="0">
                <a:solidFill>
                  <a:schemeClr val="folHlink"/>
                </a:solidFill>
              </a:rPr>
              <a:t>Millo</a:t>
            </a:r>
            <a:endParaRPr lang="de-DE" dirty="0" smtClean="0">
              <a:solidFill>
                <a:schemeClr val="folHlin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14500"/>
            <a:ext cx="3176587" cy="44291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5061"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5062" name="Text Box 9"/>
          <p:cNvSpPr txBox="1">
            <a:spLocks noChangeArrowheads="1"/>
          </p:cNvSpPr>
          <p:nvPr/>
        </p:nvSpPr>
        <p:spPr bwMode="auto">
          <a:xfrm>
            <a:off x="214313" y="1785938"/>
            <a:ext cx="2357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t>Altstadt von Jerusalem</a:t>
            </a:r>
            <a:endParaRPr lang="de-DE" altLang="de-DE"/>
          </a:p>
        </p:txBody>
      </p:sp>
      <p:sp>
        <p:nvSpPr>
          <p:cNvPr id="45063"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5065" name="Textfeld 9"/>
          <p:cNvSpPr txBox="1">
            <a:spLocks noChangeArrowheads="1"/>
          </p:cNvSpPr>
          <p:nvPr/>
        </p:nvSpPr>
        <p:spPr bwMode="auto">
          <a:xfrm>
            <a:off x="2786063" y="6143625"/>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45067"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4" name="Rectangle 2"/>
          <p:cNvSpPr>
            <a:spLocks noGrp="1" noChangeArrowheads="1"/>
          </p:cNvSpPr>
          <p:nvPr>
            <p:ph type="title"/>
          </p:nvPr>
        </p:nvSpPr>
        <p:spPr>
          <a:xfrm>
            <a:off x="323850" y="476250"/>
            <a:ext cx="8569325" cy="765175"/>
          </a:xfrm>
        </p:spPr>
        <p:txBody>
          <a:bodyPr/>
          <a:lstStyle/>
          <a:p>
            <a:pPr eaLnBrk="1" hangingPunct="1">
              <a:defRPr/>
            </a:pPr>
            <a:r>
              <a:rPr lang="de-DE" dirty="0" smtClean="0">
                <a:solidFill>
                  <a:srgbClr val="FFC000"/>
                </a:solidFill>
              </a:rPr>
              <a:t>Salomo in Jerusalem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Roger\Eigene Bilder\PictureProject\0029\DSCN6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8" name="Rectangle 2"/>
          <p:cNvSpPr>
            <a:spLocks noGrp="1" noChangeArrowheads="1"/>
          </p:cNvSpPr>
          <p:nvPr>
            <p:ph type="title"/>
          </p:nvPr>
        </p:nvSpPr>
        <p:spPr>
          <a:xfrm>
            <a:off x="0" y="381000"/>
            <a:ext cx="9144000" cy="1371600"/>
          </a:xfrm>
        </p:spPr>
        <p:txBody>
          <a:bodyPr/>
          <a:lstStyle/>
          <a:p>
            <a:pPr eaLnBrk="1" hangingPunct="1">
              <a:defRPr/>
            </a:pPr>
            <a:r>
              <a:rPr lang="de-DE" dirty="0" smtClean="0">
                <a:solidFill>
                  <a:schemeClr val="folHlink"/>
                </a:solidFill>
              </a:rPr>
              <a:t>(3) Der </a:t>
            </a:r>
            <a:r>
              <a:rPr lang="de-DE" dirty="0" err="1" smtClean="0">
                <a:solidFill>
                  <a:schemeClr val="folHlink"/>
                </a:solidFill>
              </a:rPr>
              <a:t>Millo</a:t>
            </a:r>
            <a:endParaRPr lang="de-DE" dirty="0" smtClean="0">
              <a:solidFill>
                <a:schemeClr val="folHlink"/>
              </a:solidFill>
            </a:endParaRPr>
          </a:p>
        </p:txBody>
      </p:sp>
      <p:sp>
        <p:nvSpPr>
          <p:cNvPr id="249859" name="Rectangle 3"/>
          <p:cNvSpPr>
            <a:spLocks noGrp="1" noChangeArrowheads="1"/>
          </p:cNvSpPr>
          <p:nvPr>
            <p:ph type="body" sz="half" idx="2"/>
          </p:nvPr>
        </p:nvSpPr>
        <p:spPr>
          <a:xfrm>
            <a:off x="0" y="4005263"/>
            <a:ext cx="4038600" cy="2674937"/>
          </a:xfrm>
        </p:spPr>
        <p:txBody>
          <a:bodyPr/>
          <a:lstStyle/>
          <a:p>
            <a:pPr eaLnBrk="1" hangingPunct="1">
              <a:lnSpc>
                <a:spcPct val="90000"/>
              </a:lnSpc>
              <a:buFont typeface="Wingdings" panose="05000000000000000000" pitchFamily="2" charset="2"/>
              <a:buNone/>
              <a:defRPr/>
            </a:pPr>
            <a:r>
              <a:rPr lang="en-US" sz="2400" b="1" dirty="0" smtClean="0">
                <a:effectLst/>
              </a:rPr>
              <a:t>	</a:t>
            </a:r>
            <a:r>
              <a:rPr lang="en-US" sz="2400" b="1" dirty="0" smtClean="0">
                <a:effectLst>
                  <a:outerShdw blurRad="38100" dist="38100" dir="2700000" algn="tl">
                    <a:srgbClr val="000000">
                      <a:alpha val="43137"/>
                    </a:srgbClr>
                  </a:outerShdw>
                </a:effectLst>
              </a:rPr>
              <a:t>2Sam 5: </a:t>
            </a:r>
            <a:r>
              <a:rPr lang="en-US" sz="2400" dirty="0" smtClean="0">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9 Und David </a:t>
            </a:r>
            <a:r>
              <a:rPr lang="en-US" sz="2400" dirty="0" err="1" smtClean="0">
                <a:solidFill>
                  <a:srgbClr val="FFFF00"/>
                </a:solidFill>
                <a:effectLst>
                  <a:outerShdw blurRad="38100" dist="38100" dir="2700000" algn="tl">
                    <a:srgbClr val="000000">
                      <a:alpha val="43137"/>
                    </a:srgbClr>
                  </a:outerShdw>
                </a:effectLst>
              </a:rPr>
              <a:t>wohnte</a:t>
            </a:r>
            <a:r>
              <a:rPr lang="en-US" sz="2400" dirty="0" smtClean="0">
                <a:solidFill>
                  <a:srgbClr val="FFFF00"/>
                </a:solidFill>
                <a:effectLst>
                  <a:outerShdw blurRad="38100" dist="38100" dir="2700000" algn="tl">
                    <a:srgbClr val="000000">
                      <a:alpha val="43137"/>
                    </a:srgbClr>
                  </a:outerShdw>
                </a:effectLst>
              </a:rPr>
              <a:t> in </a:t>
            </a:r>
            <a:r>
              <a:rPr lang="en-US" sz="2400" dirty="0" err="1" smtClean="0">
                <a:solidFill>
                  <a:srgbClr val="FFFF00"/>
                </a:solidFill>
                <a:effectLst>
                  <a:outerShdw blurRad="38100" dist="38100" dir="2700000" algn="tl">
                    <a:srgbClr val="000000">
                      <a:alpha val="43137"/>
                    </a:srgbClr>
                  </a:outerShdw>
                </a:effectLst>
              </a:rPr>
              <a:t>der</a:t>
            </a:r>
            <a:r>
              <a:rPr lang="en-US" sz="2400" dirty="0" smtClean="0">
                <a:solidFill>
                  <a:srgbClr val="FFFF00"/>
                </a:solidFill>
                <a:effectLst>
                  <a:outerShdw blurRad="38100" dist="38100" dir="2700000" algn="tl">
                    <a:srgbClr val="000000">
                      <a:alpha val="43137"/>
                    </a:srgbClr>
                  </a:outerShdw>
                </a:effectLst>
              </a:rPr>
              <a:t> Burg, und </a:t>
            </a:r>
            <a:r>
              <a:rPr lang="en-US" sz="2400" dirty="0" err="1" smtClean="0">
                <a:solidFill>
                  <a:srgbClr val="FFFF00"/>
                </a:solidFill>
                <a:effectLst>
                  <a:outerShdw blurRad="38100" dist="38100" dir="2700000" algn="tl">
                    <a:srgbClr val="000000">
                      <a:alpha val="43137"/>
                    </a:srgbClr>
                  </a:outerShdw>
                </a:effectLst>
              </a:rPr>
              <a:t>er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nannte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sie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Stadt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Davids</a:t>
            </a:r>
            <a:r>
              <a:rPr lang="en-US" sz="2400" dirty="0" smtClean="0">
                <a:solidFill>
                  <a:srgbClr val="FFFF00"/>
                </a:solidFill>
                <a:effectLst>
                  <a:outerShdw blurRad="38100" dist="38100" dir="2700000" algn="tl">
                    <a:srgbClr val="000000">
                      <a:alpha val="43137"/>
                    </a:srgbClr>
                  </a:outerShdw>
                </a:effectLst>
              </a:rPr>
              <a:t>. Und David </a:t>
            </a:r>
            <a:r>
              <a:rPr lang="en-US" sz="2400" dirty="0" err="1" smtClean="0">
                <a:solidFill>
                  <a:srgbClr val="FFFF00"/>
                </a:solidFill>
                <a:effectLst>
                  <a:outerShdw blurRad="38100" dist="38100" dir="2700000" algn="tl">
                    <a:srgbClr val="000000">
                      <a:alpha val="43137"/>
                    </a:srgbClr>
                  </a:outerShdw>
                </a:effectLst>
              </a:rPr>
              <a:t>baute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ringsum</a:t>
            </a:r>
            <a:r>
              <a:rPr lang="en-US" sz="2400" dirty="0" smtClean="0">
                <a:solidFill>
                  <a:srgbClr val="FFFF00"/>
                </a:solidFill>
                <a:effectLst>
                  <a:outerShdw blurRad="38100" dist="38100" dir="2700000" algn="tl">
                    <a:srgbClr val="000000">
                      <a:alpha val="43137"/>
                    </a:srgbClr>
                  </a:outerShdw>
                </a:effectLst>
              </a:rPr>
              <a:t>, von </a:t>
            </a:r>
            <a:r>
              <a:rPr lang="en-US" sz="2400" dirty="0" err="1" smtClean="0">
                <a:solidFill>
                  <a:srgbClr val="FFFF00"/>
                </a:solidFill>
                <a:effectLst>
                  <a:outerShdw blurRad="38100" dist="38100" dir="2700000" algn="tl">
                    <a:srgbClr val="000000">
                      <a:alpha val="43137"/>
                    </a:srgbClr>
                  </a:outerShdw>
                </a:effectLst>
              </a:rPr>
              <a:t>dem</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Millo</a:t>
            </a:r>
            <a:r>
              <a:rPr lang="en-US" sz="2400" dirty="0" smtClean="0">
                <a:solidFill>
                  <a:srgbClr val="FFFF00"/>
                </a:solidFill>
                <a:effectLst>
                  <a:outerShdw blurRad="38100" dist="38100" dir="2700000" algn="tl">
                    <a:srgbClr val="000000">
                      <a:alpha val="43137"/>
                    </a:srgbClr>
                  </a:outerShdw>
                </a:effectLst>
              </a:rPr>
              <a:t> an </a:t>
            </a:r>
            <a:r>
              <a:rPr lang="en-US" sz="2400" dirty="0" err="1" smtClean="0">
                <a:solidFill>
                  <a:srgbClr val="FFFF00"/>
                </a:solidFill>
                <a:effectLst>
                  <a:outerShdw blurRad="38100" dist="38100" dir="2700000" algn="tl">
                    <a:srgbClr val="000000">
                      <a:alpha val="43137"/>
                    </a:srgbClr>
                  </a:outerShdw>
                </a:effectLst>
              </a:rPr>
              <a:t>einwärts</a:t>
            </a:r>
            <a:r>
              <a:rPr lang="en-US" sz="2400" dirty="0" smtClean="0">
                <a:solidFill>
                  <a:srgbClr val="FFFF00"/>
                </a:solidFill>
                <a:effectLst>
                  <a:outerShdw blurRad="38100" dist="38100" dir="2700000" algn="tl">
                    <a:srgbClr val="000000">
                      <a:alpha val="43137"/>
                    </a:srgbClr>
                  </a:outerShdw>
                </a:effectLst>
              </a:rPr>
              <a:t>. </a:t>
            </a:r>
            <a:endParaRPr lang="de-DE" sz="2400" dirty="0" smtClean="0">
              <a:solidFill>
                <a:srgbClr val="FFFF00"/>
              </a:solidFill>
              <a:effectLst>
                <a:outerShdw blurRad="38100" dist="38100" dir="2700000" algn="tl">
                  <a:srgbClr val="000000">
                    <a:alpha val="43137"/>
                  </a:srgbClr>
                </a:outerShdw>
              </a:effectLst>
            </a:endParaRPr>
          </a:p>
          <a:p>
            <a:pPr algn="just" eaLnBrk="1" hangingPunct="1">
              <a:lnSpc>
                <a:spcPct val="90000"/>
              </a:lnSpc>
              <a:buFont typeface="Wingdings" panose="05000000000000000000" pitchFamily="2" charset="2"/>
              <a:buNone/>
              <a:defRPr/>
            </a:pPr>
            <a:endParaRPr lang="de-DE" sz="2400" dirty="0" smtClean="0">
              <a:solidFill>
                <a:srgbClr val="FFFF00"/>
              </a:solidFill>
              <a:effectLst>
                <a:outerShdw blurRad="38100" dist="38100" dir="2700000" algn="tl">
                  <a:srgbClr val="000000">
                    <a:alpha val="43137"/>
                  </a:srgbClr>
                </a:outerShdw>
              </a:effectLst>
            </a:endParaRPr>
          </a:p>
        </p:txBody>
      </p:sp>
      <p:sp>
        <p:nvSpPr>
          <p:cNvPr id="59398" name="Text Box 8"/>
          <p:cNvSpPr txBox="1">
            <a:spLocks noChangeArrowheads="1"/>
          </p:cNvSpPr>
          <p:nvPr/>
        </p:nvSpPr>
        <p:spPr bwMode="auto">
          <a:xfrm>
            <a:off x="4716463" y="5657850"/>
            <a:ext cx="4240212" cy="1200150"/>
          </a:xfrm>
          <a:prstGeom prst="rect">
            <a:avLst/>
          </a:prstGeom>
          <a:noFill/>
          <a:ln w="9525">
            <a:noFill/>
            <a:miter lim="800000"/>
            <a:headEnd/>
            <a:tailEnd/>
          </a:ln>
        </p:spPr>
        <p:txBody>
          <a:bodyPr>
            <a:spAutoFit/>
          </a:bodyPr>
          <a:lstStyle/>
          <a:p>
            <a:pPr>
              <a:defRPr/>
            </a:pPr>
            <a:r>
              <a:rPr lang="de-CH" dirty="0" err="1">
                <a:effectLst>
                  <a:outerShdw blurRad="38100" dist="38100" dir="2700000" algn="tl">
                    <a:srgbClr val="000000">
                      <a:alpha val="43137"/>
                    </a:srgbClr>
                  </a:outerShdw>
                </a:effectLst>
                <a:cs typeface="Arial" charset="0"/>
              </a:rPr>
              <a:t>Millo</a:t>
            </a:r>
            <a:r>
              <a:rPr lang="de-CH" dirty="0">
                <a:effectLst>
                  <a:outerShdw blurRad="38100" dist="38100" dir="2700000" algn="tl">
                    <a:srgbClr val="000000">
                      <a:alpha val="43137"/>
                    </a:srgbClr>
                  </a:outerShdw>
                </a:effectLst>
                <a:cs typeface="Arial" charset="0"/>
              </a:rPr>
              <a:t> = Auffüllung</a:t>
            </a:r>
          </a:p>
          <a:p>
            <a:pPr>
              <a:defRPr/>
            </a:pPr>
            <a:r>
              <a:rPr lang="de-CH" dirty="0">
                <a:effectLst>
                  <a:outerShdw blurRad="38100" dist="38100" dir="2700000" algn="tl">
                    <a:srgbClr val="000000">
                      <a:alpha val="43137"/>
                    </a:srgbClr>
                  </a:outerShdw>
                </a:effectLst>
                <a:cs typeface="Arial" charset="0"/>
              </a:rPr>
              <a:t>(7x: 2Sam 5,9 ; </a:t>
            </a:r>
            <a:r>
              <a:rPr lang="de-CH" dirty="0">
                <a:solidFill>
                  <a:srgbClr val="00FF00"/>
                </a:solidFill>
                <a:effectLst>
                  <a:outerShdw blurRad="38100" dist="38100" dir="2700000" algn="tl">
                    <a:srgbClr val="000000">
                      <a:alpha val="43137"/>
                    </a:srgbClr>
                  </a:outerShdw>
                </a:effectLst>
                <a:cs typeface="Arial" charset="0"/>
              </a:rPr>
              <a:t>1Kön 9,15.24</a:t>
            </a:r>
            <a:r>
              <a:rPr lang="de-CH" dirty="0">
                <a:effectLst>
                  <a:outerShdw blurRad="38100" dist="38100" dir="2700000" algn="tl">
                    <a:srgbClr val="000000">
                      <a:alpha val="43137"/>
                    </a:srgbClr>
                  </a:outerShdw>
                </a:effectLst>
                <a:cs typeface="Arial" charset="0"/>
              </a:rPr>
              <a:t>; 11,27; 2Kön 12,20; 1Chr 11,8; 32,5)</a:t>
            </a:r>
            <a:endParaRPr lang="de-DE" dirty="0">
              <a:effectLst>
                <a:outerShdw blurRad="38100" dist="38100" dir="2700000" algn="tl">
                  <a:srgbClr val="000000">
                    <a:alpha val="43137"/>
                  </a:srgbClr>
                </a:outerShdw>
              </a:effectLst>
              <a:cs typeface="Arial" charset="0"/>
            </a:endParaRPr>
          </a:p>
          <a:p>
            <a:pPr>
              <a:defRPr/>
            </a:pPr>
            <a:endParaRPr lang="de-DE" dirty="0">
              <a:effectLst>
                <a:outerShdw blurRad="38100" dist="38100" dir="2700000" algn="tl">
                  <a:srgbClr val="000000">
                    <a:alpha val="43137"/>
                  </a:srgbClr>
                </a:outerShdw>
              </a:effectLst>
              <a:cs typeface="Arial" charset="0"/>
            </a:endParaRPr>
          </a:p>
        </p:txBody>
      </p:sp>
      <p:sp>
        <p:nvSpPr>
          <p:cNvPr id="46086" name="Text Box 1031"/>
          <p:cNvSpPr txBox="1">
            <a:spLocks noChangeArrowheads="1"/>
          </p:cNvSpPr>
          <p:nvPr/>
        </p:nvSpPr>
        <p:spPr bwMode="auto">
          <a:xfrm>
            <a:off x="468313" y="6381750"/>
            <a:ext cx="327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000"/>
              <a:t>RL</a:t>
            </a:r>
            <a:endParaRPr lang="de-DE" altLang="de-DE" sz="1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3" descr="DSCN3745"/>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0098" name="Rectangle 2"/>
          <p:cNvSpPr>
            <a:spLocks noGrp="1" noChangeArrowheads="1"/>
          </p:cNvSpPr>
          <p:nvPr>
            <p:ph type="title"/>
          </p:nvPr>
        </p:nvSpPr>
        <p:spPr>
          <a:xfrm>
            <a:off x="457200" y="188913"/>
            <a:ext cx="8229600" cy="1368425"/>
          </a:xfrm>
        </p:spPr>
        <p:txBody>
          <a:bodyPr>
            <a:normAutofit/>
          </a:bodyPr>
          <a:lstStyle/>
          <a:p>
            <a:pPr eaLnBrk="1" hangingPunct="1">
              <a:defRPr/>
            </a:pPr>
            <a:r>
              <a:rPr lang="de-CH" dirty="0" smtClean="0">
                <a:solidFill>
                  <a:schemeClr val="folHlink"/>
                </a:solidFill>
              </a:rPr>
              <a:t>(3) Der </a:t>
            </a:r>
            <a:r>
              <a:rPr lang="de-CH" dirty="0" err="1" smtClean="0">
                <a:solidFill>
                  <a:schemeClr val="folHlink"/>
                </a:solidFill>
              </a:rPr>
              <a:t>Millo</a:t>
            </a:r>
            <a:endParaRPr lang="de-DE" dirty="0" smtClean="0">
              <a:solidFill>
                <a:schemeClr val="folHlink"/>
              </a:solidFill>
            </a:endParaRPr>
          </a:p>
        </p:txBody>
      </p:sp>
      <p:sp>
        <p:nvSpPr>
          <p:cNvPr id="47108" name="Text Box 16"/>
          <p:cNvSpPr txBox="1">
            <a:spLocks noChangeArrowheads="1"/>
          </p:cNvSpPr>
          <p:nvPr/>
        </p:nvSpPr>
        <p:spPr bwMode="auto">
          <a:xfrm>
            <a:off x="8572500" y="1214438"/>
            <a:ext cx="327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000"/>
              <a:t>RL</a:t>
            </a:r>
            <a:endParaRPr lang="de-DE" altLang="de-DE" sz="1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8133"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8135"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8137"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48138"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48141"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7" name="Rectangle 2"/>
          <p:cNvSpPr>
            <a:spLocks noGrp="1" noChangeArrowheads="1"/>
          </p:cNvSpPr>
          <p:nvPr>
            <p:ph type="title"/>
          </p:nvPr>
        </p:nvSpPr>
        <p:spPr>
          <a:xfrm>
            <a:off x="-468313" y="0"/>
            <a:ext cx="9144001" cy="1371600"/>
          </a:xfrm>
        </p:spPr>
        <p:txBody>
          <a:bodyPr/>
          <a:lstStyle/>
          <a:p>
            <a:pPr eaLnBrk="1" hangingPunct="1">
              <a:defRPr/>
            </a:pPr>
            <a:r>
              <a:rPr lang="de-DE" dirty="0" smtClean="0">
                <a:solidFill>
                  <a:schemeClr val="folHlink"/>
                </a:solidFill>
              </a:rPr>
              <a:t>(4) Die Mauer von Jerusalem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Roger\Desktop\141___08\IMG_6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feld 3"/>
          <p:cNvSpPr txBox="1">
            <a:spLocks noChangeArrowheads="1"/>
          </p:cNvSpPr>
          <p:nvPr/>
        </p:nvSpPr>
        <p:spPr bwMode="auto">
          <a:xfrm>
            <a:off x="6372225" y="6308725"/>
            <a:ext cx="360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6" name="Rectangle 2"/>
          <p:cNvSpPr>
            <a:spLocks noGrp="1" noChangeArrowheads="1"/>
          </p:cNvSpPr>
          <p:nvPr>
            <p:ph type="title"/>
          </p:nvPr>
        </p:nvSpPr>
        <p:spPr>
          <a:xfrm>
            <a:off x="0" y="1484313"/>
            <a:ext cx="4537075" cy="1371600"/>
          </a:xfrm>
        </p:spPr>
        <p:txBody>
          <a:bodyPr/>
          <a:lstStyle/>
          <a:p>
            <a:pPr eaLnBrk="1" hangingPunct="1">
              <a:defRPr/>
            </a:pPr>
            <a:r>
              <a:rPr lang="de-DE" dirty="0" smtClean="0">
                <a:solidFill>
                  <a:schemeClr val="folHlink"/>
                </a:solidFill>
              </a:rPr>
              <a:t>(4) Die Mauer von Jerusalem</a:t>
            </a:r>
          </a:p>
        </p:txBody>
      </p:sp>
      <p:sp>
        <p:nvSpPr>
          <p:cNvPr id="50181" name="Line 6"/>
          <p:cNvSpPr>
            <a:spLocks noChangeShapeType="1"/>
          </p:cNvSpPr>
          <p:nvPr/>
        </p:nvSpPr>
        <p:spPr bwMode="auto">
          <a:xfrm>
            <a:off x="3132138" y="2997200"/>
            <a:ext cx="2806700" cy="10683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1205" name="Picture 2" descr="C:\Users\Roger\Desktop\Israel 2013\IMG_0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468313" y="0"/>
            <a:ext cx="9144001" cy="1371600"/>
          </a:xfrm>
          <a:prstGeom prst="rect">
            <a:avLst/>
          </a:prstGeom>
          <a:noFill/>
          <a:ln w="9525">
            <a:noFill/>
            <a:miter lim="800000"/>
            <a:headEnd/>
            <a:tailEnd/>
          </a:ln>
          <a:effectLst/>
        </p:spPr>
        <p:txBody>
          <a:bodyPr anchor="ctr"/>
          <a:lstStyle/>
          <a:p>
            <a:pPr algn="ctr">
              <a:defRPr/>
            </a:pPr>
            <a:r>
              <a:rPr lang="de-DE" sz="4400" kern="0" dirty="0">
                <a:solidFill>
                  <a:schemeClr val="folHlink"/>
                </a:solidFill>
                <a:effectLst>
                  <a:outerShdw blurRad="38100" dist="38100" dir="2700000" algn="tl">
                    <a:srgbClr val="000000"/>
                  </a:outerShdw>
                </a:effectLst>
                <a:latin typeface="+mj-lt"/>
                <a:ea typeface="+mj-ea"/>
                <a:cs typeface="+mj-cs"/>
              </a:rPr>
              <a:t>(4) Die Mauer von Jerusalem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15364"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5"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6"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7"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15368"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69"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15370"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71"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72" name="Line 8"/>
          <p:cNvSpPr>
            <a:spLocks noChangeShapeType="1"/>
          </p:cNvSpPr>
          <p:nvPr/>
        </p:nvSpPr>
        <p:spPr bwMode="auto">
          <a:xfrm flipV="1">
            <a:off x="1908175" y="2708275"/>
            <a:ext cx="5543550" cy="18002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5373"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15374"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15375"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2229" name="Picture 2" descr="C:\Users\Roger\Desktop\141___08\IMG_6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feld 6"/>
          <p:cNvSpPr txBox="1">
            <a:spLocks noChangeArrowheads="1"/>
          </p:cNvSpPr>
          <p:nvPr/>
        </p:nvSpPr>
        <p:spPr bwMode="auto">
          <a:xfrm>
            <a:off x="6011863" y="4652963"/>
            <a:ext cx="360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8" name="Rectangle 2"/>
          <p:cNvSpPr txBox="1">
            <a:spLocks noChangeArrowheads="1"/>
          </p:cNvSpPr>
          <p:nvPr/>
        </p:nvSpPr>
        <p:spPr bwMode="auto">
          <a:xfrm>
            <a:off x="-468313" y="0"/>
            <a:ext cx="9144001" cy="1371600"/>
          </a:xfrm>
          <a:prstGeom prst="rect">
            <a:avLst/>
          </a:prstGeom>
          <a:noFill/>
          <a:ln w="9525">
            <a:noFill/>
            <a:miter lim="800000"/>
            <a:headEnd/>
            <a:tailEnd/>
          </a:ln>
          <a:effectLst/>
        </p:spPr>
        <p:txBody>
          <a:bodyPr anchor="ctr"/>
          <a:lstStyle/>
          <a:p>
            <a:pPr algn="ctr">
              <a:defRPr/>
            </a:pPr>
            <a:r>
              <a:rPr lang="de-DE" sz="4400" kern="0" dirty="0">
                <a:solidFill>
                  <a:schemeClr val="folHlink"/>
                </a:solidFill>
                <a:effectLst>
                  <a:outerShdw blurRad="38100" dist="38100" dir="2700000" algn="tl">
                    <a:srgbClr val="000000"/>
                  </a:outerShdw>
                </a:effectLst>
                <a:latin typeface="+mj-lt"/>
                <a:ea typeface="+mj-ea"/>
                <a:cs typeface="+mj-cs"/>
              </a:rPr>
              <a:t>(4) Die Mauer von Jerusalem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3253" name="Picture 2" descr="C:\Users\Roger\Desktop\Israel 2013\IMG_07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10652126"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68313" y="0"/>
            <a:ext cx="9144001" cy="1371600"/>
          </a:xfrm>
          <a:prstGeom prst="rect">
            <a:avLst/>
          </a:prstGeom>
          <a:noFill/>
          <a:ln w="9525">
            <a:noFill/>
            <a:miter lim="800000"/>
            <a:headEnd/>
            <a:tailEnd/>
          </a:ln>
          <a:effectLst/>
        </p:spPr>
        <p:txBody>
          <a:bodyPr anchor="ctr"/>
          <a:lstStyle/>
          <a:p>
            <a:pPr algn="ctr">
              <a:defRPr/>
            </a:pPr>
            <a:r>
              <a:rPr lang="de-DE" sz="4400" kern="0" dirty="0">
                <a:solidFill>
                  <a:schemeClr val="folHlink"/>
                </a:solidFill>
                <a:effectLst>
                  <a:outerShdw blurRad="38100" dist="38100" dir="2700000" algn="tl">
                    <a:srgbClr val="000000"/>
                  </a:outerShdw>
                </a:effectLst>
                <a:latin typeface="+mj-lt"/>
                <a:ea typeface="+mj-ea"/>
                <a:cs typeface="+mj-cs"/>
              </a:rPr>
              <a:t>(4) Die Mauer von Jerusalem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Roger\Desktop\141___08\IMG_6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a:defRPr/>
            </a:pPr>
            <a:r>
              <a:rPr lang="de-DE" dirty="0" smtClean="0"/>
              <a:t>Bäckerei und Stadtmauer</a:t>
            </a:r>
            <a:endParaRPr lang="de-DE" dirty="0"/>
          </a:p>
        </p:txBody>
      </p:sp>
      <p:sp>
        <p:nvSpPr>
          <p:cNvPr id="54276" name="Textfeld 3"/>
          <p:cNvSpPr txBox="1">
            <a:spLocks noChangeArrowheads="1"/>
          </p:cNvSpPr>
          <p:nvPr/>
        </p:nvSpPr>
        <p:spPr bwMode="auto">
          <a:xfrm>
            <a:off x="6659563" y="6165850"/>
            <a:ext cx="360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dirty="0" smtClean="0"/>
              <a:t>1015-975 v. Chr.</a:t>
            </a:r>
            <a:endParaRPr lang="de-DE" dirty="0"/>
          </a:p>
        </p:txBody>
      </p:sp>
      <p:pic>
        <p:nvPicPr>
          <p:cNvPr id="55299" name="Picture 2" descr="C:\Users\Roger\Desktop\13.-18.02.12 Israel\IMG_8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28775"/>
            <a:ext cx="6840538"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331913" y="6237288"/>
            <a:ext cx="4900612" cy="369887"/>
          </a:xfrm>
          <a:prstGeom prst="rect">
            <a:avLst/>
          </a:prstGeom>
          <a:noFill/>
        </p:spPr>
        <p:txBody>
          <a:bodyPr wrap="none">
            <a:spAutoFit/>
          </a:bodyPr>
          <a:lstStyle/>
          <a:p>
            <a:pPr>
              <a:defRPr/>
            </a:pPr>
            <a:r>
              <a:rPr lang="de-DE" dirty="0">
                <a:solidFill>
                  <a:srgbClr val="66FF33"/>
                </a:solidFill>
                <a:effectLst>
                  <a:outerShdw blurRad="38100" dist="38100" dir="2700000" algn="tl">
                    <a:srgbClr val="000000">
                      <a:alpha val="43137"/>
                    </a:srgbClr>
                  </a:outerShdw>
                </a:effectLst>
                <a:cs typeface="Arial" charset="0"/>
              </a:rPr>
              <a:t>Konsequente biblische Chronologie: Salomo (1016-976)</a:t>
            </a:r>
          </a:p>
        </p:txBody>
      </p:sp>
      <p:sp>
        <p:nvSpPr>
          <p:cNvPr id="55301" name="Textfeld 4"/>
          <p:cNvSpPr txBox="1">
            <a:spLocks noChangeArrowheads="1"/>
          </p:cNvSpPr>
          <p:nvPr/>
        </p:nvSpPr>
        <p:spPr bwMode="auto">
          <a:xfrm>
            <a:off x="788511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oger\Desktop\141___08\IMG_6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dirty="0" smtClean="0"/>
              <a:t>1015-975 v. Chr.</a:t>
            </a:r>
            <a:endParaRPr lang="de-DE" dirty="0"/>
          </a:p>
        </p:txBody>
      </p:sp>
      <p:sp>
        <p:nvSpPr>
          <p:cNvPr id="6" name="Textfeld 5"/>
          <p:cNvSpPr txBox="1"/>
          <p:nvPr/>
        </p:nvSpPr>
        <p:spPr>
          <a:xfrm>
            <a:off x="1331913" y="6237288"/>
            <a:ext cx="3322637"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Wächterzelle des Wasserstores</a:t>
            </a:r>
          </a:p>
        </p:txBody>
      </p:sp>
      <p:sp>
        <p:nvSpPr>
          <p:cNvPr id="56325" name="Textfeld 4"/>
          <p:cNvSpPr txBox="1">
            <a:spLocks noChangeArrowheads="1"/>
          </p:cNvSpPr>
          <p:nvPr/>
        </p:nvSpPr>
        <p:spPr bwMode="auto">
          <a:xfrm>
            <a:off x="6443663" y="551656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dirty="0" smtClean="0"/>
              <a:t>1015-975 v. Chr.</a:t>
            </a:r>
            <a:endParaRPr lang="de-DE" dirty="0"/>
          </a:p>
        </p:txBody>
      </p:sp>
      <p:pic>
        <p:nvPicPr>
          <p:cNvPr id="57347" name="Picture 2" descr="C:\Users\Roger\Desktop\13.-18.02.12 Israel\IMG_8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28775"/>
            <a:ext cx="6840538"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331913" y="6237288"/>
            <a:ext cx="4900612" cy="369887"/>
          </a:xfrm>
          <a:prstGeom prst="rect">
            <a:avLst/>
          </a:prstGeom>
          <a:noFill/>
        </p:spPr>
        <p:txBody>
          <a:bodyPr wrap="none">
            <a:spAutoFit/>
          </a:bodyPr>
          <a:lstStyle/>
          <a:p>
            <a:pPr>
              <a:defRPr/>
            </a:pPr>
            <a:r>
              <a:rPr lang="de-DE" dirty="0">
                <a:solidFill>
                  <a:srgbClr val="66FF33"/>
                </a:solidFill>
                <a:effectLst>
                  <a:outerShdw blurRad="38100" dist="38100" dir="2700000" algn="tl">
                    <a:srgbClr val="000000">
                      <a:alpha val="43137"/>
                    </a:srgbClr>
                  </a:outerShdw>
                </a:effectLst>
                <a:cs typeface="Arial" charset="0"/>
              </a:rPr>
              <a:t>Konsequente biblische Chronologie: Salomo (1016-976)</a:t>
            </a:r>
          </a:p>
        </p:txBody>
      </p:sp>
      <p:sp>
        <p:nvSpPr>
          <p:cNvPr id="57349" name="Textfeld 4"/>
          <p:cNvSpPr txBox="1">
            <a:spLocks noChangeArrowheads="1"/>
          </p:cNvSpPr>
          <p:nvPr/>
        </p:nvSpPr>
        <p:spPr bwMode="auto">
          <a:xfrm>
            <a:off x="788511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
        <p:nvSpPr>
          <p:cNvPr id="7" name="Textfeld 6"/>
          <p:cNvSpPr txBox="1"/>
          <p:nvPr/>
        </p:nvSpPr>
        <p:spPr>
          <a:xfrm>
            <a:off x="7232650" y="0"/>
            <a:ext cx="1911350" cy="1292225"/>
          </a:xfrm>
          <a:prstGeom prst="rect">
            <a:avLst/>
          </a:prstGeom>
          <a:noFill/>
        </p:spPr>
        <p:txBody>
          <a:bodyPr>
            <a:spAutoFit/>
          </a:bodyPr>
          <a:lstStyle/>
          <a:p>
            <a:pPr>
              <a:defRPr/>
            </a:pPr>
            <a:r>
              <a:rPr lang="de-DE" sz="2000" dirty="0">
                <a:effectLst>
                  <a:outerShdw blurRad="38100" dist="38100" dir="2700000" algn="tl">
                    <a:srgbClr val="000000">
                      <a:alpha val="43137"/>
                    </a:srgbClr>
                  </a:outerShdw>
                </a:effectLst>
                <a:cs typeface="Arial" charset="0"/>
              </a:rPr>
              <a:t>Wassertor: </a:t>
            </a:r>
          </a:p>
          <a:p>
            <a:pPr>
              <a:defRPr/>
            </a:pPr>
            <a:r>
              <a:rPr lang="de-DE" sz="2000" dirty="0" err="1">
                <a:effectLst>
                  <a:outerShdw blurRad="38100" dist="38100" dir="2700000" algn="tl">
                    <a:srgbClr val="000000">
                      <a:alpha val="43137"/>
                    </a:srgbClr>
                  </a:outerShdw>
                </a:effectLst>
                <a:cs typeface="Arial" charset="0"/>
              </a:rPr>
              <a:t>Neh</a:t>
            </a:r>
            <a:r>
              <a:rPr lang="de-DE" sz="2000" dirty="0">
                <a:effectLst>
                  <a:outerShdw blurRad="38100" dist="38100" dir="2700000" algn="tl">
                    <a:srgbClr val="000000">
                      <a:alpha val="43137"/>
                    </a:srgbClr>
                  </a:outerShdw>
                </a:effectLst>
                <a:cs typeface="Arial" charset="0"/>
              </a:rPr>
              <a:t> 3,26; 8,1.3.16; 12,37 </a:t>
            </a:r>
          </a:p>
          <a:p>
            <a:pPr>
              <a:defRPr/>
            </a:pPr>
            <a:endParaRPr lang="de-DE" dirty="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Roger\.CDVision\13.-18.02.12 Israel\IMG_85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11188" y="0"/>
            <a:ext cx="8229600" cy="1143000"/>
          </a:xfrm>
        </p:spPr>
        <p:txBody>
          <a:bodyPr>
            <a:normAutofit fontScale="90000"/>
          </a:bodyPr>
          <a:lstStyle/>
          <a:p>
            <a:pPr>
              <a:defRPr/>
            </a:pPr>
            <a:r>
              <a:rPr lang="de-DE" dirty="0" err="1" smtClean="0"/>
              <a:t>Salomos</a:t>
            </a:r>
            <a:r>
              <a:rPr lang="de-DE" dirty="0" smtClean="0"/>
              <a:t> Wassertor: </a:t>
            </a:r>
            <a:br>
              <a:rPr lang="de-DE" dirty="0" smtClean="0"/>
            </a:br>
            <a:r>
              <a:rPr lang="de-DE" sz="3100" dirty="0" smtClean="0"/>
              <a:t>1015-975 v. Chr.</a:t>
            </a:r>
            <a:endParaRPr lang="de-DE" sz="3100" dirty="0"/>
          </a:p>
        </p:txBody>
      </p:sp>
      <p:sp>
        <p:nvSpPr>
          <p:cNvPr id="6" name="Textfeld 5"/>
          <p:cNvSpPr txBox="1"/>
          <p:nvPr/>
        </p:nvSpPr>
        <p:spPr>
          <a:xfrm>
            <a:off x="1331913" y="6237288"/>
            <a:ext cx="5916612"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Konsequente biblische Chronologie: Salomo (1016-976)</a:t>
            </a:r>
          </a:p>
        </p:txBody>
      </p:sp>
      <p:sp>
        <p:nvSpPr>
          <p:cNvPr id="58373" name="Textfeld 4"/>
          <p:cNvSpPr txBox="1">
            <a:spLocks noChangeArrowheads="1"/>
          </p:cNvSpPr>
          <p:nvPr/>
        </p:nvSpPr>
        <p:spPr bwMode="auto">
          <a:xfrm>
            <a:off x="788511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60420"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1"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2"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3"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60424"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5"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60426"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7"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8" name="Line 8"/>
          <p:cNvSpPr>
            <a:spLocks noChangeShapeType="1"/>
          </p:cNvSpPr>
          <p:nvPr/>
        </p:nvSpPr>
        <p:spPr bwMode="auto">
          <a:xfrm flipV="1">
            <a:off x="1258888" y="2708275"/>
            <a:ext cx="6265862" cy="22336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9"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60430"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60431"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eaLnBrk="1" hangingPunct="1">
              <a:defRPr/>
            </a:pPr>
            <a:r>
              <a:rPr lang="de-DE" dirty="0" smtClean="0">
                <a:solidFill>
                  <a:srgbClr val="00FF00"/>
                </a:solidFill>
              </a:rPr>
              <a:t>(5) </a:t>
            </a:r>
            <a:r>
              <a:rPr lang="de-DE" dirty="0" err="1" smtClean="0">
                <a:solidFill>
                  <a:srgbClr val="00FF00"/>
                </a:solidFill>
              </a:rPr>
              <a:t>Salomos</a:t>
            </a:r>
            <a:r>
              <a:rPr lang="de-DE" dirty="0" smtClean="0">
                <a:solidFill>
                  <a:srgbClr val="00FF00"/>
                </a:solidFill>
              </a:rPr>
              <a:t> Stadttor in </a:t>
            </a:r>
            <a:r>
              <a:rPr lang="de-DE" dirty="0" err="1" smtClean="0">
                <a:solidFill>
                  <a:srgbClr val="00FF00"/>
                </a:solidFill>
              </a:rPr>
              <a:t>Hazor</a:t>
            </a:r>
            <a:endParaRPr lang="de-DE" dirty="0" smtClean="0">
              <a:solidFill>
                <a:srgbClr val="00FF00"/>
              </a:solidFill>
            </a:endParaRPr>
          </a:p>
        </p:txBody>
      </p:sp>
      <p:sp>
        <p:nvSpPr>
          <p:cNvPr id="61444" name="Textfeld 4"/>
          <p:cNvSpPr txBox="1">
            <a:spLocks noChangeArrowheads="1"/>
          </p:cNvSpPr>
          <p:nvPr/>
        </p:nvSpPr>
        <p:spPr bwMode="auto">
          <a:xfrm>
            <a:off x="285750" y="62865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19213"/>
          </a:xfrm>
        </p:spPr>
        <p:txBody>
          <a:bodyPr/>
          <a:lstStyle/>
          <a:p>
            <a:pPr>
              <a:defRPr/>
            </a:pPr>
            <a:r>
              <a:rPr lang="de-DE" dirty="0" smtClean="0">
                <a:solidFill>
                  <a:srgbClr val="00FF00"/>
                </a:solidFill>
              </a:rPr>
              <a:t>Einleitung</a:t>
            </a:r>
            <a:endParaRPr lang="de-DE" dirty="0">
              <a:solidFill>
                <a:srgbClr val="00FF00"/>
              </a:solidFill>
            </a:endParaRPr>
          </a:p>
        </p:txBody>
      </p:sp>
      <p:sp>
        <p:nvSpPr>
          <p:cNvPr id="3" name="Inhaltsplatzhalter 2"/>
          <p:cNvSpPr>
            <a:spLocks noGrp="1"/>
          </p:cNvSpPr>
          <p:nvPr>
            <p:ph idx="1"/>
          </p:nvPr>
        </p:nvSpPr>
        <p:spPr>
          <a:xfrm>
            <a:off x="179388" y="1484313"/>
            <a:ext cx="8785225" cy="4611687"/>
          </a:xfrm>
        </p:spPr>
        <p:txBody>
          <a:bodyPr/>
          <a:lstStyle/>
          <a:p>
            <a:pPr>
              <a:defRPr/>
            </a:pPr>
            <a:r>
              <a:rPr lang="de-CH" sz="2800" dirty="0" smtClean="0"/>
              <a:t>Welche Überreste von </a:t>
            </a:r>
            <a:r>
              <a:rPr lang="de-CH" sz="2800" dirty="0" err="1" smtClean="0"/>
              <a:t>Salomos</a:t>
            </a:r>
            <a:r>
              <a:rPr lang="de-CH" sz="2800" dirty="0" smtClean="0"/>
              <a:t> Werk sind im 20. und 21. Jh. ausgegraben worden? </a:t>
            </a:r>
          </a:p>
          <a:p>
            <a:pPr>
              <a:defRPr/>
            </a:pPr>
            <a:r>
              <a:rPr lang="de-CH" sz="2800" dirty="0" smtClean="0"/>
              <a:t>Wir begeben uns auf eine spannende Spurensuche mit überraschenden Resultaten, welche die Glaubwürdigkeit der Bibel untermauern und sogar überraschende Beiträge </a:t>
            </a:r>
            <a:r>
              <a:rPr lang="de-CH" sz="2800" dirty="0" err="1" smtClean="0"/>
              <a:t>lieferen</a:t>
            </a:r>
            <a:r>
              <a:rPr lang="de-CH" sz="2800" dirty="0" smtClean="0"/>
              <a:t>, um die Bibel besser zu verstehen! So entspricht z.B. das Design der Stadttore in </a:t>
            </a:r>
            <a:r>
              <a:rPr lang="de-CH" sz="2800" dirty="0" err="1" smtClean="0"/>
              <a:t>Hazor</a:t>
            </a:r>
            <a:r>
              <a:rPr lang="de-CH" sz="2800" dirty="0" smtClean="0"/>
              <a:t>, </a:t>
            </a:r>
            <a:r>
              <a:rPr lang="de-CH" sz="2800" dirty="0" err="1" smtClean="0"/>
              <a:t>Megiddo</a:t>
            </a:r>
            <a:r>
              <a:rPr lang="de-CH" sz="2800" dirty="0" smtClean="0"/>
              <a:t> und Gezer dem Design der 6 </a:t>
            </a:r>
            <a:r>
              <a:rPr lang="de-CH" sz="2800" dirty="0" err="1" smtClean="0"/>
              <a:t>Zugangstore</a:t>
            </a:r>
            <a:r>
              <a:rPr lang="de-CH" sz="2800" dirty="0" smtClean="0"/>
              <a:t> im Endzeit-Tempel nach </a:t>
            </a:r>
            <a:r>
              <a:rPr lang="de-CH" sz="2800" dirty="0" err="1" smtClean="0"/>
              <a:t>Hesekiel</a:t>
            </a:r>
            <a:r>
              <a:rPr lang="de-CH" sz="2800" dirty="0" smtClean="0"/>
              <a:t>, Kap. 40. Das Studium dieser Stadttore hilft, in der Prophetie </a:t>
            </a:r>
            <a:r>
              <a:rPr lang="de-CH" sz="2800" dirty="0" err="1" smtClean="0"/>
              <a:t>Hesekiels</a:t>
            </a:r>
            <a:r>
              <a:rPr lang="de-CH" sz="2800" dirty="0" smtClean="0"/>
              <a:t> frühere allfällige Unklarheiten im Textverständnis auszuräumen.</a:t>
            </a:r>
            <a:endParaRPr lang="de-DE" sz="2800" dirty="0" smtClean="0"/>
          </a:p>
          <a:p>
            <a:pPr>
              <a:defRPr/>
            </a:pPr>
            <a:endParaRPr lang="de-DE"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feld 4"/>
          <p:cNvSpPr txBox="1">
            <a:spLocks noChangeArrowheads="1"/>
          </p:cNvSpPr>
          <p:nvPr/>
        </p:nvSpPr>
        <p:spPr bwMode="auto">
          <a:xfrm>
            <a:off x="285750" y="62865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9" name="Line 6"/>
          <p:cNvSpPr>
            <a:spLocks noChangeShapeType="1"/>
          </p:cNvSpPr>
          <p:nvPr/>
        </p:nvSpPr>
        <p:spPr bwMode="auto">
          <a:xfrm flipH="1">
            <a:off x="4067175" y="2205038"/>
            <a:ext cx="3025775" cy="2873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2" name="Inhaltsplatzhalter 11"/>
          <p:cNvSpPr>
            <a:spLocks noGrp="1"/>
          </p:cNvSpPr>
          <p:nvPr>
            <p:ph idx="1"/>
          </p:nvPr>
        </p:nvSpPr>
        <p:spPr>
          <a:xfrm>
            <a:off x="428625" y="3071813"/>
            <a:ext cx="8229600" cy="4114800"/>
          </a:xfrm>
        </p:spPr>
        <p:txBody>
          <a:bodyPr/>
          <a:lstStyle/>
          <a:p>
            <a:pPr eaLnBrk="1" hangingPunct="1">
              <a:defRPr/>
            </a:pPr>
            <a:r>
              <a:rPr lang="de-DE" dirty="0" smtClean="0">
                <a:solidFill>
                  <a:srgbClr val="FF0000"/>
                </a:solidFill>
              </a:rPr>
              <a:t>EZ II: </a:t>
            </a:r>
            <a:r>
              <a:rPr lang="de-DE" dirty="0" smtClean="0"/>
              <a:t>ab 1000 v. Chr.: 35 ha, </a:t>
            </a:r>
          </a:p>
          <a:p>
            <a:pPr eaLnBrk="1" hangingPunct="1">
              <a:defRPr/>
            </a:pPr>
            <a:r>
              <a:rPr lang="de-DE" dirty="0" smtClean="0"/>
              <a:t>1000 -1500 Einwohner</a:t>
            </a:r>
          </a:p>
          <a:p>
            <a:pPr eaLnBrk="1" hangingPunct="1">
              <a:defRPr/>
            </a:pPr>
            <a:r>
              <a:rPr lang="de-DE" dirty="0" smtClean="0"/>
              <a:t>Salomo: 1016 – 976 v. Chr.</a:t>
            </a:r>
          </a:p>
          <a:p>
            <a:pPr>
              <a:defRPr/>
            </a:pPr>
            <a:endParaRPr lang="de-DE" dirty="0"/>
          </a:p>
        </p:txBody>
      </p:sp>
      <p:sp>
        <p:nvSpPr>
          <p:cNvPr id="10" name="Titel 1"/>
          <p:cNvSpPr>
            <a:spLocks noGrp="1"/>
          </p:cNvSpPr>
          <p:nvPr>
            <p:ph type="title"/>
          </p:nvPr>
        </p:nvSpPr>
        <p:spPr>
          <a:xfrm>
            <a:off x="468313" y="188913"/>
            <a:ext cx="8229600" cy="1371600"/>
          </a:xfrm>
        </p:spPr>
        <p:txBody>
          <a:bodyPr/>
          <a:lstStyle/>
          <a:p>
            <a:pPr eaLnBrk="1" hangingPunct="1">
              <a:defRPr/>
            </a:pPr>
            <a:r>
              <a:rPr lang="de-DE" dirty="0" smtClean="0">
                <a:solidFill>
                  <a:srgbClr val="00FF00"/>
                </a:solidFill>
              </a:rPr>
              <a:t>(5) </a:t>
            </a:r>
            <a:r>
              <a:rPr lang="de-DE" dirty="0" err="1" smtClean="0">
                <a:solidFill>
                  <a:srgbClr val="00FF00"/>
                </a:solidFill>
              </a:rPr>
              <a:t>Salomos</a:t>
            </a:r>
            <a:r>
              <a:rPr lang="de-DE" dirty="0" smtClean="0">
                <a:solidFill>
                  <a:srgbClr val="00FF00"/>
                </a:solidFill>
              </a:rPr>
              <a:t> Stadttor in </a:t>
            </a:r>
            <a:r>
              <a:rPr lang="de-DE" dirty="0" err="1" smtClean="0">
                <a:solidFill>
                  <a:srgbClr val="00FF00"/>
                </a:solidFill>
              </a:rPr>
              <a:t>Hazor</a:t>
            </a:r>
            <a:endParaRPr lang="de-DE" dirty="0" smtClean="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63492" name="Picture 2" descr="C:\Users\Roger\Pictures\PictureProject\0003\DSCN7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a:defRPr/>
            </a:pPr>
            <a:r>
              <a:rPr lang="de-DE" sz="4400" kern="0">
                <a:solidFill>
                  <a:srgbClr val="00FF00"/>
                </a:solidFill>
                <a:effectLst>
                  <a:outerShdw blurRad="38100" dist="38100" dir="2700000" algn="tl">
                    <a:srgbClr val="000000"/>
                  </a:outerShdw>
                </a:effectLst>
                <a:latin typeface="+mj-lt"/>
                <a:ea typeface="+mj-ea"/>
                <a:cs typeface="+mj-cs"/>
              </a:rPr>
              <a:t>(5) Salomos Stadttor in 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64516" name="Picture 2" descr="C:\Users\Roger\Pictures\PictureProject\0003\DSCN7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214438" y="1214438"/>
            <a:ext cx="792162" cy="369887"/>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Turm</a:t>
            </a:r>
          </a:p>
        </p:txBody>
      </p:sp>
      <p:sp>
        <p:nvSpPr>
          <p:cNvPr id="7" name="Text Box 11"/>
          <p:cNvSpPr txBox="1">
            <a:spLocks noChangeArrowheads="1"/>
          </p:cNvSpPr>
          <p:nvPr/>
        </p:nvSpPr>
        <p:spPr bwMode="auto">
          <a:xfrm>
            <a:off x="5143500" y="3929063"/>
            <a:ext cx="2892425" cy="646112"/>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3 Zellen mit Grenzwehr</a:t>
            </a:r>
          </a:p>
          <a:p>
            <a:pPr>
              <a:defRPr/>
            </a:pPr>
            <a:endParaRPr lang="de-DE" dirty="0">
              <a:cs typeface="Arial" charset="0"/>
            </a:endParaRPr>
          </a:p>
        </p:txBody>
      </p:sp>
      <p:sp>
        <p:nvSpPr>
          <p:cNvPr id="8" name="Text Box 12"/>
          <p:cNvSpPr txBox="1">
            <a:spLocks noChangeArrowheads="1"/>
          </p:cNvSpPr>
          <p:nvPr/>
        </p:nvSpPr>
        <p:spPr bwMode="auto">
          <a:xfrm>
            <a:off x="4714875" y="5572125"/>
            <a:ext cx="1143000" cy="369888"/>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Vorhalle</a:t>
            </a:r>
          </a:p>
        </p:txBody>
      </p:sp>
      <p:sp>
        <p:nvSpPr>
          <p:cNvPr id="10" name="Text Box 11"/>
          <p:cNvSpPr txBox="1">
            <a:spLocks noChangeArrowheads="1"/>
          </p:cNvSpPr>
          <p:nvPr/>
        </p:nvSpPr>
        <p:spPr bwMode="auto">
          <a:xfrm>
            <a:off x="7143750" y="3357563"/>
            <a:ext cx="2892425" cy="646112"/>
          </a:xfrm>
          <a:prstGeom prst="rect">
            <a:avLst/>
          </a:prstGeom>
          <a:noFill/>
          <a:ln w="9525">
            <a:noFill/>
            <a:miter lim="800000"/>
            <a:headEnd/>
            <a:tailEnd/>
          </a:ln>
        </p:spPr>
        <p:txBody>
          <a:bodyPr>
            <a:spAutoFit/>
          </a:bodyPr>
          <a:lstStyle/>
          <a:p>
            <a:pPr>
              <a:defRPr/>
            </a:pPr>
            <a:r>
              <a:rPr lang="de-DE" b="1" dirty="0">
                <a:solidFill>
                  <a:schemeClr val="accent4">
                    <a:lumMod val="10000"/>
                  </a:schemeClr>
                </a:solidFill>
                <a:cs typeface="Arial" charset="0"/>
              </a:rPr>
              <a:t>Tordurchgang</a:t>
            </a:r>
          </a:p>
          <a:p>
            <a:pPr>
              <a:defRPr/>
            </a:pPr>
            <a:endParaRPr lang="de-DE" dirty="0">
              <a:cs typeface="Arial" charset="0"/>
            </a:endParaRPr>
          </a:p>
        </p:txBody>
      </p:sp>
      <p:sp>
        <p:nvSpPr>
          <p:cNvPr id="11" name="Titel 1"/>
          <p:cNvSpPr txBox="1">
            <a:spLocks/>
          </p:cNvSpPr>
          <p:nvPr/>
        </p:nvSpPr>
        <p:spPr bwMode="auto">
          <a:xfrm>
            <a:off x="468313" y="188913"/>
            <a:ext cx="8229600" cy="1371600"/>
          </a:xfrm>
          <a:prstGeom prst="rect">
            <a:avLst/>
          </a:prstGeom>
          <a:noFill/>
          <a:ln w="9525">
            <a:noFill/>
            <a:miter lim="800000"/>
            <a:headEnd/>
            <a:tailEnd/>
          </a:ln>
          <a:effectLst/>
        </p:spPr>
        <p:txBody>
          <a:bodyPr anchor="ctr"/>
          <a:lstStyle/>
          <a:p>
            <a:pPr algn="ctr">
              <a:defRPr/>
            </a:pPr>
            <a:r>
              <a:rPr lang="de-DE" sz="4400" kern="0">
                <a:solidFill>
                  <a:srgbClr val="00FF00"/>
                </a:solidFill>
                <a:effectLst>
                  <a:outerShdw blurRad="38100" dist="38100" dir="2700000" algn="tl">
                    <a:srgbClr val="000000"/>
                  </a:outerShdw>
                </a:effectLst>
                <a:latin typeface="+mj-lt"/>
                <a:ea typeface="+mj-ea"/>
                <a:cs typeface="+mj-cs"/>
              </a:rPr>
              <a:t>(5) Salomos Stadttor in 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65540" name="Picture 2" descr="C:\Users\Roger\Pictures\PictureProject\0003\DSCN7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5364163" y="1773238"/>
            <a:ext cx="792162" cy="369887"/>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Turm</a:t>
            </a:r>
          </a:p>
        </p:txBody>
      </p:sp>
      <p:sp>
        <p:nvSpPr>
          <p:cNvPr id="6" name="Text Box 11"/>
          <p:cNvSpPr txBox="1">
            <a:spLocks noChangeArrowheads="1"/>
          </p:cNvSpPr>
          <p:nvPr/>
        </p:nvSpPr>
        <p:spPr bwMode="auto">
          <a:xfrm>
            <a:off x="214313" y="4143375"/>
            <a:ext cx="2892425" cy="646113"/>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effectLst>
                  <a:outerShdw blurRad="38100" dist="38100" dir="2700000" algn="tl">
                    <a:srgbClr val="000000">
                      <a:alpha val="43137"/>
                    </a:srgbClr>
                  </a:outerShdw>
                </a:effectLst>
                <a:cs typeface="Arial" charset="0"/>
              </a:rPr>
              <a:t>3 Zellen mit Grenzwehr</a:t>
            </a:r>
          </a:p>
          <a:p>
            <a:pPr>
              <a:defRPr/>
            </a:pPr>
            <a:endParaRPr lang="de-DE" dirty="0">
              <a:cs typeface="Arial" charset="0"/>
            </a:endParaRPr>
          </a:p>
        </p:txBody>
      </p:sp>
      <p:sp>
        <p:nvSpPr>
          <p:cNvPr id="7" name="Text Box 12"/>
          <p:cNvSpPr txBox="1">
            <a:spLocks noChangeArrowheads="1"/>
          </p:cNvSpPr>
          <p:nvPr/>
        </p:nvSpPr>
        <p:spPr bwMode="auto">
          <a:xfrm>
            <a:off x="4714875" y="5572125"/>
            <a:ext cx="1143000" cy="369888"/>
          </a:xfrm>
          <a:prstGeom prst="rect">
            <a:avLst/>
          </a:prstGeom>
          <a:noFill/>
          <a:ln w="9525">
            <a:noFill/>
            <a:miter lim="800000"/>
            <a:headEnd/>
            <a:tailEnd/>
          </a:ln>
        </p:spPr>
        <p:txBody>
          <a:bodyPr wrap="none">
            <a:spAutoFit/>
          </a:bodyPr>
          <a:lstStyle/>
          <a:p>
            <a:pPr>
              <a:defRPr/>
            </a:pPr>
            <a:r>
              <a:rPr lang="de-DE" b="1" dirty="0">
                <a:solidFill>
                  <a:schemeClr val="accent4">
                    <a:lumMod val="10000"/>
                  </a:schemeClr>
                </a:solidFill>
                <a:cs typeface="Arial" charset="0"/>
              </a:rPr>
              <a:t>Vorhalle</a:t>
            </a:r>
          </a:p>
        </p:txBody>
      </p:sp>
      <p:sp>
        <p:nvSpPr>
          <p:cNvPr id="9"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(5)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84313"/>
            <a:ext cx="712787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6"/>
          <p:cNvSpPr txBox="1">
            <a:spLocks noChangeArrowheads="1"/>
          </p:cNvSpPr>
          <p:nvPr/>
        </p:nvSpPr>
        <p:spPr bwMode="auto">
          <a:xfrm>
            <a:off x="3779838" y="3429000"/>
            <a:ext cx="3321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chemeClr val="bg1"/>
                </a:solidFill>
              </a:rPr>
              <a:t>Zellen mit Grenzwehr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7777162"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8"/>
          <p:cNvSpPr txBox="1">
            <a:spLocks noChangeArrowheads="1"/>
          </p:cNvSpPr>
          <p:nvPr/>
        </p:nvSpPr>
        <p:spPr bwMode="auto">
          <a:xfrm>
            <a:off x="3132138" y="3429000"/>
            <a:ext cx="3321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solidFill>
                  <a:schemeClr val="bg1"/>
                </a:solidFill>
              </a:rPr>
              <a:t>Zellen mit Grenzwehr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77716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6"/>
          <p:cNvSpPr txBox="1">
            <a:spLocks noChangeArrowheads="1"/>
          </p:cNvSpPr>
          <p:nvPr/>
        </p:nvSpPr>
        <p:spPr bwMode="auto">
          <a:xfrm>
            <a:off x="2339975" y="2492375"/>
            <a:ext cx="4092575" cy="369888"/>
          </a:xfrm>
          <a:prstGeom prst="rect">
            <a:avLst/>
          </a:prstGeom>
          <a:noFill/>
          <a:ln w="9525">
            <a:noFill/>
            <a:miter lim="800000"/>
            <a:headEnd/>
            <a:tailEnd/>
          </a:ln>
        </p:spPr>
        <p:txBody>
          <a:bodyPr wrap="none">
            <a:spAutoFit/>
          </a:bodyPr>
          <a:lstStyle/>
          <a:p>
            <a:pPr>
              <a:defRPr/>
            </a:pPr>
            <a:r>
              <a:rPr lang="de-DE" dirty="0" err="1">
                <a:solidFill>
                  <a:schemeClr val="bg2"/>
                </a:solidFill>
                <a:effectLst>
                  <a:outerShdw blurRad="38100" dist="38100" dir="2700000" algn="tl">
                    <a:srgbClr val="000000">
                      <a:alpha val="43137"/>
                    </a:srgbClr>
                  </a:outerShdw>
                </a:effectLst>
                <a:cs typeface="Arial" charset="0"/>
              </a:rPr>
              <a:t>Tirza</a:t>
            </a:r>
            <a:r>
              <a:rPr lang="de-DE" dirty="0">
                <a:solidFill>
                  <a:schemeClr val="bg2"/>
                </a:solidFill>
                <a:effectLst>
                  <a:outerShdw blurRad="38100" dist="38100" dir="2700000" algn="tl">
                    <a:srgbClr val="000000">
                      <a:alpha val="43137"/>
                    </a:srgbClr>
                  </a:outerShdw>
                </a:effectLst>
                <a:cs typeface="Arial" charset="0"/>
              </a:rPr>
              <a:t> (6-j.) als Wächterin in einer Zelle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dirty="0" smtClean="0"/>
          </a:p>
        </p:txBody>
      </p:sp>
      <p:pic>
        <p:nvPicPr>
          <p:cNvPr id="69636" name="Picture 2" descr="C:\Users\Roger\Pictures\PictureProject\0003\DSCN7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8" descr="Jo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57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feld 5"/>
          <p:cNvSpPr txBox="1">
            <a:spLocks noChangeArrowheads="1"/>
          </p:cNvSpPr>
          <p:nvPr/>
        </p:nvSpPr>
        <p:spPr bwMode="auto">
          <a:xfrm>
            <a:off x="5183188" y="357188"/>
            <a:ext cx="3960812" cy="708025"/>
          </a:xfrm>
          <a:prstGeom prst="rect">
            <a:avLst/>
          </a:prstGeom>
          <a:noFill/>
          <a:ln w="9525">
            <a:noFill/>
            <a:miter lim="800000"/>
            <a:headEnd/>
            <a:tailEnd/>
          </a:ln>
        </p:spPr>
        <p:txBody>
          <a:bodyPr wrap="none">
            <a:spAutoFit/>
          </a:bodyPr>
          <a:lstStyle/>
          <a:p>
            <a:pPr>
              <a:defRPr/>
            </a:pPr>
            <a:r>
              <a:rPr lang="de-DE" sz="4000" dirty="0" err="1">
                <a:solidFill>
                  <a:srgbClr val="FF0000"/>
                </a:solidFill>
                <a:effectLst>
                  <a:outerShdw blurRad="38100" dist="38100" dir="2700000" algn="tl">
                    <a:srgbClr val="000000">
                      <a:alpha val="43137"/>
                    </a:srgbClr>
                  </a:outerShdw>
                </a:effectLst>
                <a:cs typeface="Arial" charset="0"/>
              </a:rPr>
              <a:t>Hesekiel</a:t>
            </a:r>
            <a:r>
              <a:rPr lang="de-DE" sz="4000" dirty="0">
                <a:solidFill>
                  <a:srgbClr val="FF0000"/>
                </a:solidFill>
                <a:effectLst>
                  <a:outerShdw blurRad="38100" dist="38100" dir="2700000" algn="tl">
                    <a:srgbClr val="000000">
                      <a:alpha val="43137"/>
                    </a:srgbClr>
                  </a:outerShdw>
                </a:effectLst>
                <a:cs typeface="Arial" charset="0"/>
              </a:rPr>
              <a:t> 40,6-37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539750" y="476250"/>
            <a:ext cx="7499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b="1"/>
              <a:t>Die 7 Torgebäude: </a:t>
            </a:r>
            <a:r>
              <a:rPr lang="de-DE" altLang="de-DE" sz="2400" b="1">
                <a:solidFill>
                  <a:srgbClr val="FFFF00"/>
                </a:solidFill>
              </a:rPr>
              <a:t>Kommet her zu mir alle, </a:t>
            </a:r>
          </a:p>
          <a:p>
            <a:pPr eaLnBrk="1" hangingPunct="1"/>
            <a:r>
              <a:rPr lang="de-DE" altLang="de-DE" sz="2400" b="1">
                <a:solidFill>
                  <a:srgbClr val="FFFF00"/>
                </a:solidFill>
              </a:rPr>
              <a:t>die ihr mühselig und beladen seid! </a:t>
            </a:r>
            <a:r>
              <a:rPr lang="de-DE" altLang="de-DE" sz="2400" b="1"/>
              <a:t>(Mat 11,28) </a:t>
            </a:r>
          </a:p>
        </p:txBody>
      </p:sp>
      <p:sp>
        <p:nvSpPr>
          <p:cNvPr id="1028" name="Text Box 7"/>
          <p:cNvSpPr txBox="1">
            <a:spLocks noChangeArrowheads="1"/>
          </p:cNvSpPr>
          <p:nvPr/>
        </p:nvSpPr>
        <p:spPr bwMode="auto">
          <a:xfrm>
            <a:off x="611188" y="6237288"/>
            <a:ext cx="231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b="1"/>
              <a:t>1Tim 2,4; 2Pet 3,9</a:t>
            </a:r>
          </a:p>
        </p:txBody>
      </p:sp>
      <p:sp>
        <p:nvSpPr>
          <p:cNvPr id="102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pic>
        <p:nvPicPr>
          <p:cNvPr id="1026"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4451350"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39750" y="404813"/>
            <a:ext cx="7834313" cy="1200150"/>
          </a:xfrm>
          <a:prstGeom prst="rect">
            <a:avLst/>
          </a:prstGeom>
          <a:noFill/>
          <a:ln w="9525">
            <a:noFill/>
            <a:miter lim="800000"/>
            <a:headEnd/>
            <a:tailEnd/>
          </a:ln>
        </p:spPr>
        <p:txBody>
          <a:bodyPr wrap="none">
            <a:spAutoFit/>
          </a:bodyPr>
          <a:lstStyle/>
          <a:p>
            <a:pPr>
              <a:defRPr/>
            </a:pPr>
            <a:r>
              <a:rPr lang="de-DE" sz="2400" b="1" dirty="0">
                <a:effectLst>
                  <a:outerShdw blurRad="38100" dist="38100" dir="2700000" algn="tl">
                    <a:srgbClr val="000000">
                      <a:alpha val="43137"/>
                    </a:srgbClr>
                  </a:outerShdw>
                </a:effectLst>
                <a:cs typeface="Arial" charset="0"/>
              </a:rPr>
              <a:t>Die 7 Turmgebäude: </a:t>
            </a:r>
            <a:r>
              <a:rPr lang="de-DE" sz="2400" b="1" dirty="0">
                <a:solidFill>
                  <a:srgbClr val="FFFF00"/>
                </a:solidFill>
                <a:effectLst>
                  <a:outerShdw blurRad="38100" dist="38100" dir="2700000" algn="tl">
                    <a:srgbClr val="000000">
                      <a:alpha val="43137"/>
                    </a:srgbClr>
                  </a:outerShdw>
                </a:effectLst>
                <a:cs typeface="Arial" charset="0"/>
              </a:rPr>
              <a:t>Der Name des Herrn ist ein </a:t>
            </a:r>
          </a:p>
          <a:p>
            <a:pPr>
              <a:defRPr/>
            </a:pPr>
            <a:r>
              <a:rPr lang="de-DE" sz="2400" b="1" dirty="0">
                <a:solidFill>
                  <a:srgbClr val="FFFF00"/>
                </a:solidFill>
                <a:effectLst>
                  <a:outerShdw blurRad="38100" dist="38100" dir="2700000" algn="tl">
                    <a:srgbClr val="000000">
                      <a:alpha val="43137"/>
                    </a:srgbClr>
                  </a:outerShdw>
                </a:effectLst>
                <a:cs typeface="Arial" charset="0"/>
              </a:rPr>
              <a:t>starker Turm; der Gerechte läuft dahin und ist in </a:t>
            </a:r>
          </a:p>
          <a:p>
            <a:pPr>
              <a:defRPr/>
            </a:pPr>
            <a:r>
              <a:rPr lang="de-DE" sz="2400" b="1" dirty="0">
                <a:solidFill>
                  <a:srgbClr val="FFFF00"/>
                </a:solidFill>
                <a:effectLst>
                  <a:outerShdw blurRad="38100" dist="38100" dir="2700000" algn="tl">
                    <a:srgbClr val="000000">
                      <a:alpha val="43137"/>
                    </a:srgbClr>
                  </a:outerShdw>
                </a:effectLst>
                <a:cs typeface="Arial" charset="0"/>
              </a:rPr>
              <a:t>Sicherheit.  </a:t>
            </a:r>
            <a:r>
              <a:rPr lang="de-DE" sz="2400" b="1" dirty="0">
                <a:effectLst>
                  <a:outerShdw blurRad="38100" dist="38100" dir="2700000" algn="tl">
                    <a:srgbClr val="000000">
                      <a:alpha val="43137"/>
                    </a:srgbClr>
                  </a:outerShdw>
                </a:effectLst>
                <a:cs typeface="Arial" charset="0"/>
              </a:rPr>
              <a:t>(</a:t>
            </a:r>
            <a:r>
              <a:rPr lang="de-DE" sz="2400" b="1" dirty="0" err="1">
                <a:effectLst>
                  <a:outerShdw blurRad="38100" dist="38100" dir="2700000" algn="tl">
                    <a:srgbClr val="000000">
                      <a:alpha val="43137"/>
                    </a:srgbClr>
                  </a:outerShdw>
                </a:effectLst>
                <a:cs typeface="Arial" charset="0"/>
              </a:rPr>
              <a:t>Spr</a:t>
            </a:r>
            <a:r>
              <a:rPr lang="de-DE" sz="2400" b="1" dirty="0">
                <a:effectLst>
                  <a:outerShdw blurRad="38100" dist="38100" dir="2700000" algn="tl">
                    <a:srgbClr val="000000">
                      <a:alpha val="43137"/>
                    </a:srgbClr>
                  </a:outerShdw>
                </a:effectLst>
                <a:cs typeface="Arial" charset="0"/>
              </a:rPr>
              <a:t> 18,10)</a:t>
            </a:r>
          </a:p>
        </p:txBody>
      </p:sp>
      <p:pic>
        <p:nvPicPr>
          <p:cNvPr id="205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844675"/>
            <a:ext cx="2520950" cy="46116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
          <p:cNvSpPr>
            <a:spLocks noGrp="1" noChangeArrowheads="1"/>
          </p:cNvSpPr>
          <p:nvPr>
            <p:ph type="title"/>
          </p:nvPr>
        </p:nvSpPr>
        <p:spPr>
          <a:xfrm>
            <a:off x="323850" y="0"/>
            <a:ext cx="8569325" cy="765175"/>
          </a:xfrm>
        </p:spPr>
        <p:txBody>
          <a:bodyPr/>
          <a:lstStyle/>
          <a:p>
            <a:pPr eaLnBrk="1" hangingPunct="1">
              <a:defRPr/>
            </a:pPr>
            <a:r>
              <a:rPr lang="de-DE" dirty="0" smtClean="0">
                <a:solidFill>
                  <a:srgbClr val="FFC000"/>
                </a:solidFill>
              </a:rPr>
              <a:t>Salomo in Jerusalem</a:t>
            </a:r>
          </a:p>
        </p:txBody>
      </p:sp>
      <p:sp>
        <p:nvSpPr>
          <p:cNvPr id="17412"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17414"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17416"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17418" name="Text Box 15"/>
          <p:cNvSpPr txBox="1">
            <a:spLocks noChangeArrowheads="1"/>
          </p:cNvSpPr>
          <p:nvPr/>
        </p:nvSpPr>
        <p:spPr bwMode="auto">
          <a:xfrm>
            <a:off x="-1285875" y="3786188"/>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S</a:t>
            </a:r>
            <a:endParaRPr lang="de-DE" altLang="de-DE" sz="4000">
              <a:solidFill>
                <a:srgbClr val="00FF00"/>
              </a:solidFill>
            </a:endParaRPr>
          </a:p>
        </p:txBody>
      </p:sp>
      <p:sp>
        <p:nvSpPr>
          <p:cNvPr id="17419" name="Text Box 16"/>
          <p:cNvSpPr txBox="1">
            <a:spLocks noChangeArrowheads="1"/>
          </p:cNvSpPr>
          <p:nvPr/>
        </p:nvSpPr>
        <p:spPr bwMode="auto">
          <a:xfrm>
            <a:off x="8459788" y="2565400"/>
            <a:ext cx="528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N</a:t>
            </a:r>
            <a:endParaRPr lang="de-DE" altLang="de-DE" sz="4000">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7422"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7424" name="Text Box 16"/>
          <p:cNvSpPr txBox="1">
            <a:spLocks noChangeArrowheads="1"/>
          </p:cNvSpPr>
          <p:nvPr/>
        </p:nvSpPr>
        <p:spPr bwMode="auto">
          <a:xfrm>
            <a:off x="4284663" y="5876925"/>
            <a:ext cx="546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O</a:t>
            </a:r>
            <a:endParaRPr lang="de-DE" altLang="de-DE" sz="4000">
              <a:solidFill>
                <a:srgbClr val="00FF00"/>
              </a:solidFill>
            </a:endParaRPr>
          </a:p>
        </p:txBody>
      </p:sp>
      <p:sp>
        <p:nvSpPr>
          <p:cNvPr id="17425" name="Text Box 16"/>
          <p:cNvSpPr txBox="1">
            <a:spLocks noChangeArrowheads="1"/>
          </p:cNvSpPr>
          <p:nvPr/>
        </p:nvSpPr>
        <p:spPr bwMode="auto">
          <a:xfrm>
            <a:off x="4427538" y="1268413"/>
            <a:ext cx="647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4000">
                <a:solidFill>
                  <a:srgbClr val="00FF00"/>
                </a:solidFill>
              </a:rPr>
              <a:t>W</a:t>
            </a:r>
            <a:endParaRPr lang="de-DE" altLang="de-DE" sz="4000">
              <a:solidFill>
                <a:srgbClr val="00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smtClean="0"/>
          </a:p>
        </p:txBody>
      </p:sp>
      <p:pic>
        <p:nvPicPr>
          <p:cNvPr id="70660" name="Picture 2" descr="G:\IsraelReise08\IsraelReise_0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feld 5"/>
          <p:cNvSpPr txBox="1">
            <a:spLocks noChangeArrowheads="1"/>
          </p:cNvSpPr>
          <p:nvPr/>
        </p:nvSpPr>
        <p:spPr bwMode="auto">
          <a:xfrm>
            <a:off x="2268538" y="1268413"/>
            <a:ext cx="2255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b="1"/>
              <a:t>Kasematte-Mauer</a:t>
            </a:r>
          </a:p>
        </p:txBody>
      </p:sp>
      <p:sp>
        <p:nvSpPr>
          <p:cNvPr id="7" name="Line 6"/>
          <p:cNvSpPr>
            <a:spLocks noChangeShapeType="1"/>
          </p:cNvSpPr>
          <p:nvPr/>
        </p:nvSpPr>
        <p:spPr bwMode="auto">
          <a:xfrm>
            <a:off x="3429000" y="1714500"/>
            <a:ext cx="1357313" cy="714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0663" name="Textfeld 9"/>
          <p:cNvSpPr txBox="1">
            <a:spLocks noChangeArrowheads="1"/>
          </p:cNvSpPr>
          <p:nvPr/>
        </p:nvSpPr>
        <p:spPr bwMode="auto">
          <a:xfrm>
            <a:off x="500063" y="5857875"/>
            <a:ext cx="1092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digi mice GmbH</a:t>
            </a:r>
          </a:p>
        </p:txBody>
      </p:sp>
      <p:sp>
        <p:nvSpPr>
          <p:cNvPr id="9" name="Titel 1"/>
          <p:cNvSpPr txBox="1">
            <a:spLocks/>
          </p:cNvSpPr>
          <p:nvPr/>
        </p:nvSpPr>
        <p:spPr bwMode="auto">
          <a:xfrm>
            <a:off x="395288" y="0"/>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(5)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Hazor</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8"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p:txBody>
          <a:bodyPr/>
          <a:lstStyle/>
          <a:p>
            <a:pPr>
              <a:defRPr/>
            </a:pPr>
            <a:r>
              <a:rPr lang="de-DE" smtClean="0"/>
              <a:t>Das Osttor</a:t>
            </a:r>
          </a:p>
        </p:txBody>
      </p:sp>
      <p:sp>
        <p:nvSpPr>
          <p:cNvPr id="109571" name="Rectangle 3"/>
          <p:cNvSpPr>
            <a:spLocks noGrp="1" noChangeArrowheads="1"/>
          </p:cNvSpPr>
          <p:nvPr>
            <p:ph type="body" idx="1"/>
          </p:nvPr>
        </p:nvSpPr>
        <p:spPr>
          <a:xfrm>
            <a:off x="0" y="1981200"/>
            <a:ext cx="4572000" cy="4114800"/>
          </a:xfrm>
        </p:spPr>
        <p:txBody>
          <a:bodyPr/>
          <a:lstStyle/>
          <a:p>
            <a:pPr>
              <a:lnSpc>
                <a:spcPct val="90000"/>
              </a:lnSpc>
              <a:buFontTx/>
              <a:buNone/>
              <a:defRPr/>
            </a:pPr>
            <a:r>
              <a:rPr lang="en-US" dirty="0" smtClean="0">
                <a:solidFill>
                  <a:srgbClr val="6600FF"/>
                </a:solidFill>
              </a:rPr>
              <a:t>	</a:t>
            </a:r>
            <a:r>
              <a:rPr lang="de-DE" dirty="0" err="1" smtClean="0"/>
              <a:t>Hes</a:t>
            </a:r>
            <a:r>
              <a:rPr lang="de-DE" dirty="0" smtClean="0"/>
              <a:t> 40,6: </a:t>
            </a:r>
            <a:r>
              <a:rPr lang="de-DE" dirty="0" smtClean="0">
                <a:solidFill>
                  <a:srgbClr val="FFFF00"/>
                </a:solidFill>
              </a:rPr>
              <a:t>6 Und er ging zu dem Tor, das gegen Osten gerichtet war, und stieg dessen Stufen hinauf. Und er maß die Schwelle des Tores: eine Rute breit, und zwar die erste Schwelle eine Rute breit; …</a:t>
            </a:r>
          </a:p>
        </p:txBody>
      </p:sp>
      <p:sp>
        <p:nvSpPr>
          <p:cNvPr id="109575" name="Line 7"/>
          <p:cNvSpPr>
            <a:spLocks noChangeShapeType="1"/>
          </p:cNvSpPr>
          <p:nvPr/>
        </p:nvSpPr>
        <p:spPr bwMode="auto">
          <a:xfrm>
            <a:off x="6156325" y="5516563"/>
            <a:ext cx="0" cy="50482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3074"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7" name="Line 9"/>
          <p:cNvSpPr>
            <a:spLocks noChangeShapeType="1"/>
          </p:cNvSpPr>
          <p:nvPr/>
        </p:nvSpPr>
        <p:spPr bwMode="auto">
          <a:xfrm>
            <a:off x="3995738" y="6237288"/>
            <a:ext cx="2160587" cy="1444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09578" name="Text Box 10"/>
          <p:cNvSpPr txBox="1">
            <a:spLocks noChangeArrowheads="1"/>
          </p:cNvSpPr>
          <p:nvPr/>
        </p:nvSpPr>
        <p:spPr bwMode="auto">
          <a:xfrm>
            <a:off x="2555875" y="6021388"/>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Treppen</a:t>
            </a:r>
          </a:p>
        </p:txBody>
      </p:sp>
      <p:sp>
        <p:nvSpPr>
          <p:cNvPr id="109581" name="Line 13"/>
          <p:cNvSpPr>
            <a:spLocks noChangeShapeType="1"/>
          </p:cNvSpPr>
          <p:nvPr/>
        </p:nvSpPr>
        <p:spPr bwMode="auto">
          <a:xfrm flipH="1">
            <a:off x="6588125" y="5300663"/>
            <a:ext cx="1368425" cy="5762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7"/>
                                        </p:tgtEl>
                                        <p:attrNameLst>
                                          <p:attrName>style.visibility</p:attrName>
                                        </p:attrNameLst>
                                      </p:cBhvr>
                                      <p:to>
                                        <p:strVal val="visible"/>
                                      </p:to>
                                    </p:set>
                                    <p:anim calcmode="lin" valueType="num">
                                      <p:cBhvr additive="base">
                                        <p:cTn id="7" dur="500" fill="hold"/>
                                        <p:tgtEl>
                                          <p:spTgt spid="109577"/>
                                        </p:tgtEl>
                                        <p:attrNameLst>
                                          <p:attrName>ppt_x</p:attrName>
                                        </p:attrNameLst>
                                      </p:cBhvr>
                                      <p:tavLst>
                                        <p:tav tm="0">
                                          <p:val>
                                            <p:strVal val="#ppt_x"/>
                                          </p:val>
                                        </p:tav>
                                        <p:tav tm="100000">
                                          <p:val>
                                            <p:strVal val="#ppt_x"/>
                                          </p:val>
                                        </p:tav>
                                      </p:tavLst>
                                    </p:anim>
                                    <p:anim calcmode="lin" valueType="num">
                                      <p:cBhvr additive="base">
                                        <p:cTn id="8" dur="500" fill="hold"/>
                                        <p:tgtEl>
                                          <p:spTgt spid="1095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9578"/>
                                        </p:tgtEl>
                                        <p:attrNameLst>
                                          <p:attrName>style.visibility</p:attrName>
                                        </p:attrNameLst>
                                      </p:cBhvr>
                                      <p:to>
                                        <p:strVal val="visible"/>
                                      </p:to>
                                    </p:set>
                                    <p:animEffect transition="in" filter="blinds(horizontal)">
                                      <p:cBhvr>
                                        <p:cTn id="13" dur="500"/>
                                        <p:tgtEl>
                                          <p:spTgt spid="1095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9581"/>
                                        </p:tgtEl>
                                        <p:attrNameLst>
                                          <p:attrName>style.visibility</p:attrName>
                                        </p:attrNameLst>
                                      </p:cBhvr>
                                      <p:to>
                                        <p:strVal val="visible"/>
                                      </p:to>
                                    </p:set>
                                    <p:anim calcmode="lin" valueType="num">
                                      <p:cBhvr additive="base">
                                        <p:cTn id="18" dur="500" fill="hold"/>
                                        <p:tgtEl>
                                          <p:spTgt spid="109581"/>
                                        </p:tgtEl>
                                        <p:attrNameLst>
                                          <p:attrName>ppt_x</p:attrName>
                                        </p:attrNameLst>
                                      </p:cBhvr>
                                      <p:tavLst>
                                        <p:tav tm="0">
                                          <p:val>
                                            <p:strVal val="#ppt_x"/>
                                          </p:val>
                                        </p:tav>
                                        <p:tav tm="100000">
                                          <p:val>
                                            <p:strVal val="#ppt_x"/>
                                          </p:val>
                                        </p:tav>
                                      </p:tavLst>
                                    </p:anim>
                                    <p:anim calcmode="lin" valueType="num">
                                      <p:cBhvr additive="base">
                                        <p:cTn id="19" dur="500" fill="hold"/>
                                        <p:tgtEl>
                                          <p:spTgt spid="10958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9575"/>
                                        </p:tgtEl>
                                        <p:attrNameLst>
                                          <p:attrName>style.visibility</p:attrName>
                                        </p:attrNameLst>
                                      </p:cBhvr>
                                      <p:to>
                                        <p:strVal val="visible"/>
                                      </p:to>
                                    </p:set>
                                    <p:anim calcmode="lin" valueType="num">
                                      <p:cBhvr additive="base">
                                        <p:cTn id="24" dur="500" fill="hold"/>
                                        <p:tgtEl>
                                          <p:spTgt spid="109575"/>
                                        </p:tgtEl>
                                        <p:attrNameLst>
                                          <p:attrName>ppt_x</p:attrName>
                                        </p:attrNameLst>
                                      </p:cBhvr>
                                      <p:tavLst>
                                        <p:tav tm="0">
                                          <p:val>
                                            <p:strVal val="#ppt_x"/>
                                          </p:val>
                                        </p:tav>
                                        <p:tav tm="100000">
                                          <p:val>
                                            <p:strVal val="#ppt_x"/>
                                          </p:val>
                                        </p:tav>
                                      </p:tavLst>
                                    </p:anim>
                                    <p:anim calcmode="lin" valueType="num">
                                      <p:cBhvr additive="base">
                                        <p:cTn id="25" dur="500" fill="hold"/>
                                        <p:tgtEl>
                                          <p:spTgt spid="1095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nimBg="1"/>
      <p:bldP spid="109577" grpId="0" animBg="1"/>
      <p:bldP spid="109578" grpId="0"/>
      <p:bldP spid="10958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3"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p:txBody>
          <a:bodyPr/>
          <a:lstStyle/>
          <a:p>
            <a:pPr>
              <a:defRPr/>
            </a:pPr>
            <a:r>
              <a:rPr lang="de-DE" smtClean="0"/>
              <a:t>Das Osttor</a:t>
            </a:r>
          </a:p>
        </p:txBody>
      </p:sp>
      <p:sp>
        <p:nvSpPr>
          <p:cNvPr id="110595" name="Rectangle 3"/>
          <p:cNvSpPr>
            <a:spLocks noGrp="1" noChangeArrowheads="1"/>
          </p:cNvSpPr>
          <p:nvPr>
            <p:ph type="body" idx="1"/>
          </p:nvPr>
        </p:nvSpPr>
        <p:spPr>
          <a:xfrm>
            <a:off x="0" y="1844675"/>
            <a:ext cx="4572000" cy="4876800"/>
          </a:xfrm>
        </p:spPr>
        <p:txBody>
          <a:bodyPr/>
          <a:lstStyle/>
          <a:p>
            <a:pPr>
              <a:lnSpc>
                <a:spcPct val="90000"/>
              </a:lnSpc>
              <a:buFontTx/>
              <a:buNone/>
              <a:defRPr/>
            </a:pPr>
            <a:r>
              <a:rPr lang="en-US" dirty="0" smtClean="0">
                <a:solidFill>
                  <a:srgbClr val="6600FF"/>
                </a:solidFill>
              </a:rPr>
              <a:t>	</a:t>
            </a:r>
            <a:r>
              <a:rPr lang="de-DE" dirty="0" err="1" smtClean="0"/>
              <a:t>Hes</a:t>
            </a:r>
            <a:r>
              <a:rPr lang="de-DE" dirty="0" smtClean="0"/>
              <a:t> 40,7: </a:t>
            </a:r>
            <a:r>
              <a:rPr lang="de-DE" dirty="0" smtClean="0">
                <a:solidFill>
                  <a:srgbClr val="FFFF00"/>
                </a:solidFill>
              </a:rPr>
              <a:t>und jedes Wachtzimmer: eine Rute lang und eine Rute breit, und zwischen den Wachtzimmern fünf Ellen; und die Torschwelle neben der </a:t>
            </a:r>
            <a:r>
              <a:rPr lang="de-DE" dirty="0" err="1" smtClean="0">
                <a:solidFill>
                  <a:srgbClr val="FFFF00"/>
                </a:solidFill>
              </a:rPr>
              <a:t>Torhalle</a:t>
            </a:r>
            <a:r>
              <a:rPr lang="de-DE" dirty="0" smtClean="0">
                <a:solidFill>
                  <a:srgbClr val="FFFF00"/>
                </a:solidFill>
              </a:rPr>
              <a:t> nach dem (Tempel)-Haus hin: eine Rute. </a:t>
            </a:r>
          </a:p>
        </p:txBody>
      </p:sp>
      <p:sp>
        <p:nvSpPr>
          <p:cNvPr id="110597" name="Line 5"/>
          <p:cNvSpPr>
            <a:spLocks noChangeShapeType="1"/>
          </p:cNvSpPr>
          <p:nvPr/>
        </p:nvSpPr>
        <p:spPr bwMode="auto">
          <a:xfrm>
            <a:off x="6156325" y="5084763"/>
            <a:ext cx="0" cy="50323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0598" name="Line 6"/>
          <p:cNvSpPr>
            <a:spLocks noChangeShapeType="1"/>
          </p:cNvSpPr>
          <p:nvPr/>
        </p:nvSpPr>
        <p:spPr bwMode="auto">
          <a:xfrm>
            <a:off x="5651500" y="5084763"/>
            <a:ext cx="503238"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409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01" name="Line 9"/>
          <p:cNvSpPr>
            <a:spLocks noChangeShapeType="1"/>
          </p:cNvSpPr>
          <p:nvPr/>
        </p:nvSpPr>
        <p:spPr bwMode="auto">
          <a:xfrm>
            <a:off x="6227763" y="3716338"/>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0602" name="Line 10"/>
          <p:cNvSpPr>
            <a:spLocks noChangeShapeType="1"/>
          </p:cNvSpPr>
          <p:nvPr/>
        </p:nvSpPr>
        <p:spPr bwMode="auto">
          <a:xfrm>
            <a:off x="6227763" y="2781300"/>
            <a:ext cx="0" cy="50323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0606" name="Text Box 14"/>
          <p:cNvSpPr txBox="1">
            <a:spLocks noChangeArrowheads="1"/>
          </p:cNvSpPr>
          <p:nvPr/>
        </p:nvSpPr>
        <p:spPr bwMode="auto">
          <a:xfrm>
            <a:off x="5651500" y="1412875"/>
            <a:ext cx="2771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de-DE" altLang="de-DE"/>
              <a:t>Torschwelle</a:t>
            </a:r>
          </a:p>
        </p:txBody>
      </p:sp>
      <p:sp>
        <p:nvSpPr>
          <p:cNvPr id="110607" name="Line 15"/>
          <p:cNvSpPr>
            <a:spLocks noChangeShapeType="1"/>
          </p:cNvSpPr>
          <p:nvPr/>
        </p:nvSpPr>
        <p:spPr bwMode="auto">
          <a:xfrm flipH="1">
            <a:off x="6588125" y="1916113"/>
            <a:ext cx="144463" cy="10810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additive="base">
                                        <p:cTn id="7" dur="500" fill="hold"/>
                                        <p:tgtEl>
                                          <p:spTgt spid="110597"/>
                                        </p:tgtEl>
                                        <p:attrNameLst>
                                          <p:attrName>ppt_x</p:attrName>
                                        </p:attrNameLst>
                                      </p:cBhvr>
                                      <p:tavLst>
                                        <p:tav tm="0">
                                          <p:val>
                                            <p:strVal val="#ppt_x"/>
                                          </p:val>
                                        </p:tav>
                                        <p:tav tm="100000">
                                          <p:val>
                                            <p:strVal val="#ppt_x"/>
                                          </p:val>
                                        </p:tav>
                                      </p:tavLst>
                                    </p:anim>
                                    <p:anim calcmode="lin" valueType="num">
                                      <p:cBhvr additive="base">
                                        <p:cTn id="8" dur="500" fill="hold"/>
                                        <p:tgtEl>
                                          <p:spTgt spid="1105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8"/>
                                        </p:tgtEl>
                                        <p:attrNameLst>
                                          <p:attrName>style.visibility</p:attrName>
                                        </p:attrNameLst>
                                      </p:cBhvr>
                                      <p:to>
                                        <p:strVal val="visible"/>
                                      </p:to>
                                    </p:set>
                                    <p:anim calcmode="lin" valueType="num">
                                      <p:cBhvr additive="base">
                                        <p:cTn id="13" dur="500" fill="hold"/>
                                        <p:tgtEl>
                                          <p:spTgt spid="110598"/>
                                        </p:tgtEl>
                                        <p:attrNameLst>
                                          <p:attrName>ppt_x</p:attrName>
                                        </p:attrNameLst>
                                      </p:cBhvr>
                                      <p:tavLst>
                                        <p:tav tm="0">
                                          <p:val>
                                            <p:strVal val="#ppt_x"/>
                                          </p:val>
                                        </p:tav>
                                        <p:tav tm="100000">
                                          <p:val>
                                            <p:strVal val="#ppt_x"/>
                                          </p:val>
                                        </p:tav>
                                      </p:tavLst>
                                    </p:anim>
                                    <p:anim calcmode="lin" valueType="num">
                                      <p:cBhvr additive="base">
                                        <p:cTn id="14"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601"/>
                                        </p:tgtEl>
                                        <p:attrNameLst>
                                          <p:attrName>style.visibility</p:attrName>
                                        </p:attrNameLst>
                                      </p:cBhvr>
                                      <p:to>
                                        <p:strVal val="visible"/>
                                      </p:to>
                                    </p:set>
                                    <p:anim calcmode="lin" valueType="num">
                                      <p:cBhvr additive="base">
                                        <p:cTn id="19" dur="500" fill="hold"/>
                                        <p:tgtEl>
                                          <p:spTgt spid="110601"/>
                                        </p:tgtEl>
                                        <p:attrNameLst>
                                          <p:attrName>ppt_x</p:attrName>
                                        </p:attrNameLst>
                                      </p:cBhvr>
                                      <p:tavLst>
                                        <p:tav tm="0">
                                          <p:val>
                                            <p:strVal val="#ppt_x"/>
                                          </p:val>
                                        </p:tav>
                                        <p:tav tm="100000">
                                          <p:val>
                                            <p:strVal val="#ppt_x"/>
                                          </p:val>
                                        </p:tav>
                                      </p:tavLst>
                                    </p:anim>
                                    <p:anim calcmode="lin" valueType="num">
                                      <p:cBhvr additive="base">
                                        <p:cTn id="20" dur="500" fill="hold"/>
                                        <p:tgtEl>
                                          <p:spTgt spid="1106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602"/>
                                        </p:tgtEl>
                                        <p:attrNameLst>
                                          <p:attrName>style.visibility</p:attrName>
                                        </p:attrNameLst>
                                      </p:cBhvr>
                                      <p:to>
                                        <p:strVal val="visible"/>
                                      </p:to>
                                    </p:set>
                                    <p:anim calcmode="lin" valueType="num">
                                      <p:cBhvr additive="base">
                                        <p:cTn id="25" dur="500" fill="hold"/>
                                        <p:tgtEl>
                                          <p:spTgt spid="110602"/>
                                        </p:tgtEl>
                                        <p:attrNameLst>
                                          <p:attrName>ppt_x</p:attrName>
                                        </p:attrNameLst>
                                      </p:cBhvr>
                                      <p:tavLst>
                                        <p:tav tm="0">
                                          <p:val>
                                            <p:strVal val="#ppt_x"/>
                                          </p:val>
                                        </p:tav>
                                        <p:tav tm="100000">
                                          <p:val>
                                            <p:strVal val="#ppt_x"/>
                                          </p:val>
                                        </p:tav>
                                      </p:tavLst>
                                    </p:anim>
                                    <p:anim calcmode="lin" valueType="num">
                                      <p:cBhvr additive="base">
                                        <p:cTn id="26" dur="500" fill="hold"/>
                                        <p:tgtEl>
                                          <p:spTgt spid="11060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0607"/>
                                        </p:tgtEl>
                                        <p:attrNameLst>
                                          <p:attrName>style.visibility</p:attrName>
                                        </p:attrNameLst>
                                      </p:cBhvr>
                                      <p:to>
                                        <p:strVal val="visible"/>
                                      </p:to>
                                    </p:set>
                                    <p:anim calcmode="lin" valueType="num">
                                      <p:cBhvr additive="base">
                                        <p:cTn id="31" dur="500" fill="hold"/>
                                        <p:tgtEl>
                                          <p:spTgt spid="110607"/>
                                        </p:tgtEl>
                                        <p:attrNameLst>
                                          <p:attrName>ppt_x</p:attrName>
                                        </p:attrNameLst>
                                      </p:cBhvr>
                                      <p:tavLst>
                                        <p:tav tm="0">
                                          <p:val>
                                            <p:strVal val="#ppt_x"/>
                                          </p:val>
                                        </p:tav>
                                        <p:tav tm="100000">
                                          <p:val>
                                            <p:strVal val="#ppt_x"/>
                                          </p:val>
                                        </p:tav>
                                      </p:tavLst>
                                    </p:anim>
                                    <p:anim calcmode="lin" valueType="num">
                                      <p:cBhvr additive="base">
                                        <p:cTn id="32" dur="500" fill="hold"/>
                                        <p:tgtEl>
                                          <p:spTgt spid="11060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0606">
                                            <p:txEl>
                                              <p:pRg st="0" end="0"/>
                                            </p:txEl>
                                          </p:spTgt>
                                        </p:tgtEl>
                                        <p:attrNameLst>
                                          <p:attrName>style.visibility</p:attrName>
                                        </p:attrNameLst>
                                      </p:cBhvr>
                                      <p:to>
                                        <p:strVal val="visible"/>
                                      </p:to>
                                    </p:set>
                                    <p:animEffect transition="in" filter="blinds(horizontal)">
                                      <p:cBhvr>
                                        <p:cTn id="37" dur="500"/>
                                        <p:tgtEl>
                                          <p:spTgt spid="110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110598" grpId="0" animBg="1"/>
      <p:bldP spid="110601" grpId="0" animBg="1"/>
      <p:bldP spid="110602" grpId="0" animBg="1"/>
      <p:bldP spid="11060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916113"/>
            <a:ext cx="37163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p:txBody>
          <a:bodyPr/>
          <a:lstStyle/>
          <a:p>
            <a:pPr>
              <a:defRPr/>
            </a:pPr>
            <a:r>
              <a:rPr lang="de-DE" smtClean="0"/>
              <a:t>Das Osttor</a:t>
            </a:r>
          </a:p>
        </p:txBody>
      </p:sp>
      <p:sp>
        <p:nvSpPr>
          <p:cNvPr id="111619" name="Rectangle 3"/>
          <p:cNvSpPr>
            <a:spLocks noGrp="1" noChangeArrowheads="1"/>
          </p:cNvSpPr>
          <p:nvPr>
            <p:ph type="body" idx="1"/>
          </p:nvPr>
        </p:nvSpPr>
        <p:spPr>
          <a:xfrm>
            <a:off x="-180975" y="1981200"/>
            <a:ext cx="4752975" cy="4876800"/>
          </a:xfrm>
        </p:spPr>
        <p:txBody>
          <a:bodyPr/>
          <a:lstStyle/>
          <a:p>
            <a:pPr>
              <a:lnSpc>
                <a:spcPct val="80000"/>
              </a:lnSpc>
              <a:buFontTx/>
              <a:buNone/>
              <a:defRPr/>
            </a:pPr>
            <a:r>
              <a:rPr lang="en-US" sz="2400" dirty="0" smtClean="0">
                <a:solidFill>
                  <a:srgbClr val="6600FF"/>
                </a:solidFill>
              </a:rPr>
              <a:t>	</a:t>
            </a:r>
            <a:r>
              <a:rPr lang="de-DE" sz="2300" dirty="0" err="1" smtClean="0"/>
              <a:t>Hes</a:t>
            </a:r>
            <a:r>
              <a:rPr lang="de-DE" sz="2300" dirty="0" smtClean="0"/>
              <a:t> 40,8-11: </a:t>
            </a:r>
            <a:r>
              <a:rPr lang="de-DE" sz="2300" dirty="0" smtClean="0">
                <a:solidFill>
                  <a:srgbClr val="FFFF00"/>
                </a:solidFill>
              </a:rPr>
              <a:t>8 Und er maß die </a:t>
            </a:r>
            <a:r>
              <a:rPr lang="de-DE" sz="2300" dirty="0" err="1" smtClean="0">
                <a:solidFill>
                  <a:srgbClr val="FFFF00"/>
                </a:solidFill>
              </a:rPr>
              <a:t>Torhalle</a:t>
            </a:r>
            <a:r>
              <a:rPr lang="de-DE" sz="2300" dirty="0" smtClean="0">
                <a:solidFill>
                  <a:srgbClr val="FFFF00"/>
                </a:solidFill>
              </a:rPr>
              <a:t> nach dem (Tempel)-Haus hin: eine Rute;  9 und er maß die </a:t>
            </a:r>
            <a:r>
              <a:rPr lang="de-DE" sz="2300" dirty="0" err="1" smtClean="0">
                <a:solidFill>
                  <a:srgbClr val="FFFF00"/>
                </a:solidFill>
              </a:rPr>
              <a:t>Torhalle</a:t>
            </a:r>
            <a:r>
              <a:rPr lang="de-DE" sz="2300" dirty="0" smtClean="0">
                <a:solidFill>
                  <a:srgbClr val="FFFF00"/>
                </a:solidFill>
              </a:rPr>
              <a:t>: acht Ellen, und ihre Türme: zwei Ellen dick, und die </a:t>
            </a:r>
            <a:r>
              <a:rPr lang="de-DE" sz="2300" dirty="0" err="1" smtClean="0">
                <a:solidFill>
                  <a:srgbClr val="FFFF00"/>
                </a:solidFill>
              </a:rPr>
              <a:t>Torhalle</a:t>
            </a:r>
            <a:r>
              <a:rPr lang="de-DE" sz="2300" dirty="0" smtClean="0">
                <a:solidFill>
                  <a:srgbClr val="FFFF00"/>
                </a:solidFill>
              </a:rPr>
              <a:t> war nach dem (Tempel)-Haus hin gerichtet. 10 Und der Wachtzimmer des Tores gegen Osten waren drei auf dieser und drei auf jener Seite; ein Maß hatten alle drei, und ein Maß die Türme auf dieser und auf jener Seite. 11 Und er maß die Breite der Toröffnung: zehn Ellen, und die Länge des Tores: dreizehn Ellen</a:t>
            </a:r>
            <a:r>
              <a:rPr lang="en-US" sz="2300" dirty="0" smtClean="0">
                <a:solidFill>
                  <a:srgbClr val="FFFF00"/>
                </a:solidFill>
              </a:rPr>
              <a:t>. </a:t>
            </a:r>
            <a:endParaRPr lang="de-DE" sz="2300" dirty="0" smtClean="0">
              <a:solidFill>
                <a:srgbClr val="FFFF00"/>
              </a:solidFill>
            </a:endParaRPr>
          </a:p>
        </p:txBody>
      </p:sp>
      <p:sp>
        <p:nvSpPr>
          <p:cNvPr id="111621" name="Line 5"/>
          <p:cNvSpPr>
            <a:spLocks noChangeShapeType="1"/>
          </p:cNvSpPr>
          <p:nvPr/>
        </p:nvSpPr>
        <p:spPr bwMode="auto">
          <a:xfrm>
            <a:off x="5651500" y="2708275"/>
            <a:ext cx="504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2" name="Line 6"/>
          <p:cNvSpPr>
            <a:spLocks noChangeShapeType="1"/>
          </p:cNvSpPr>
          <p:nvPr/>
        </p:nvSpPr>
        <p:spPr bwMode="auto">
          <a:xfrm>
            <a:off x="6948488" y="2708275"/>
            <a:ext cx="503237"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3" name="Line 7"/>
          <p:cNvSpPr>
            <a:spLocks noChangeShapeType="1"/>
          </p:cNvSpPr>
          <p:nvPr/>
        </p:nvSpPr>
        <p:spPr bwMode="auto">
          <a:xfrm flipV="1">
            <a:off x="6156325" y="2133600"/>
            <a:ext cx="0" cy="6477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4" name="Line 8"/>
          <p:cNvSpPr>
            <a:spLocks noChangeShapeType="1"/>
          </p:cNvSpPr>
          <p:nvPr/>
        </p:nvSpPr>
        <p:spPr bwMode="auto">
          <a:xfrm flipV="1">
            <a:off x="5795963" y="1916113"/>
            <a:ext cx="0" cy="2159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6" name="Line 10"/>
          <p:cNvSpPr>
            <a:spLocks noChangeShapeType="1"/>
          </p:cNvSpPr>
          <p:nvPr/>
        </p:nvSpPr>
        <p:spPr bwMode="auto">
          <a:xfrm flipV="1">
            <a:off x="6156325" y="5734050"/>
            <a:ext cx="792163"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7" name="Line 11"/>
          <p:cNvSpPr>
            <a:spLocks noChangeShapeType="1"/>
          </p:cNvSpPr>
          <p:nvPr/>
        </p:nvSpPr>
        <p:spPr bwMode="auto">
          <a:xfrm>
            <a:off x="4787900" y="3284538"/>
            <a:ext cx="107950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8" name="Line 12"/>
          <p:cNvSpPr>
            <a:spLocks noChangeShapeType="1"/>
          </p:cNvSpPr>
          <p:nvPr/>
        </p:nvSpPr>
        <p:spPr bwMode="auto">
          <a:xfrm flipH="1">
            <a:off x="7164388" y="4652963"/>
            <a:ext cx="1295400"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29" name="Line 13"/>
          <p:cNvSpPr>
            <a:spLocks noChangeShapeType="1"/>
          </p:cNvSpPr>
          <p:nvPr/>
        </p:nvSpPr>
        <p:spPr bwMode="auto">
          <a:xfrm>
            <a:off x="4643438" y="4797425"/>
            <a:ext cx="1152525"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0" name="Line 14"/>
          <p:cNvSpPr>
            <a:spLocks noChangeShapeType="1"/>
          </p:cNvSpPr>
          <p:nvPr/>
        </p:nvSpPr>
        <p:spPr bwMode="auto">
          <a:xfrm>
            <a:off x="6011863" y="6021388"/>
            <a:ext cx="1081087"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1" name="Line 15"/>
          <p:cNvSpPr>
            <a:spLocks noChangeShapeType="1"/>
          </p:cNvSpPr>
          <p:nvPr/>
        </p:nvSpPr>
        <p:spPr bwMode="auto">
          <a:xfrm flipH="1">
            <a:off x="7092950" y="3789363"/>
            <a:ext cx="1295400" cy="6477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2" name="Line 16"/>
          <p:cNvSpPr>
            <a:spLocks noChangeShapeType="1"/>
          </p:cNvSpPr>
          <p:nvPr/>
        </p:nvSpPr>
        <p:spPr bwMode="auto">
          <a:xfrm>
            <a:off x="4859338" y="3933825"/>
            <a:ext cx="1081087"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3" name="Line 17"/>
          <p:cNvSpPr>
            <a:spLocks noChangeShapeType="1"/>
          </p:cNvSpPr>
          <p:nvPr/>
        </p:nvSpPr>
        <p:spPr bwMode="auto">
          <a:xfrm flipH="1">
            <a:off x="7164388" y="3357563"/>
            <a:ext cx="1152525" cy="2159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5122"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8" name="Text Box 19"/>
          <p:cNvSpPr txBox="1">
            <a:spLocks noChangeArrowheads="1"/>
          </p:cNvSpPr>
          <p:nvPr/>
        </p:nvSpPr>
        <p:spPr bwMode="auto">
          <a:xfrm>
            <a:off x="519113" y="85725"/>
            <a:ext cx="2300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  8E = 4,2 m</a:t>
            </a:r>
          </a:p>
          <a:p>
            <a:pPr eaLnBrk="1" hangingPunct="1"/>
            <a:r>
              <a:rPr lang="de-DE" altLang="de-DE"/>
              <a:t>  2E = 1,05 m</a:t>
            </a:r>
          </a:p>
          <a:p>
            <a:pPr eaLnBrk="1" hangingPunct="1"/>
            <a:r>
              <a:rPr lang="de-DE" altLang="de-DE"/>
              <a:t>10E = 5,25 m</a:t>
            </a:r>
          </a:p>
          <a:p>
            <a:pPr eaLnBrk="1" hangingPunct="1"/>
            <a:r>
              <a:rPr lang="de-DE" altLang="de-DE"/>
              <a:t>13E = 6,825 m</a:t>
            </a:r>
          </a:p>
        </p:txBody>
      </p:sp>
      <p:sp>
        <p:nvSpPr>
          <p:cNvPr id="111637" name="Line 21"/>
          <p:cNvSpPr>
            <a:spLocks noChangeShapeType="1"/>
          </p:cNvSpPr>
          <p:nvPr/>
        </p:nvSpPr>
        <p:spPr bwMode="auto">
          <a:xfrm flipH="1">
            <a:off x="7164388" y="2349500"/>
            <a:ext cx="1008062" cy="7143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8" name="Line 22"/>
          <p:cNvSpPr>
            <a:spLocks noChangeShapeType="1"/>
          </p:cNvSpPr>
          <p:nvPr/>
        </p:nvSpPr>
        <p:spPr bwMode="auto">
          <a:xfrm>
            <a:off x="7164388" y="260350"/>
            <a:ext cx="1079500" cy="288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39" name="Line 23"/>
          <p:cNvSpPr>
            <a:spLocks noChangeShapeType="1"/>
          </p:cNvSpPr>
          <p:nvPr/>
        </p:nvSpPr>
        <p:spPr bwMode="auto">
          <a:xfrm>
            <a:off x="4932363" y="2276475"/>
            <a:ext cx="1008062" cy="1444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45" name="Line 29"/>
          <p:cNvSpPr>
            <a:spLocks noChangeShapeType="1"/>
          </p:cNvSpPr>
          <p:nvPr/>
        </p:nvSpPr>
        <p:spPr bwMode="auto">
          <a:xfrm flipH="1">
            <a:off x="7235825" y="1916113"/>
            <a:ext cx="0" cy="21748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1646" name="Line 30"/>
          <p:cNvSpPr>
            <a:spLocks noChangeShapeType="1"/>
          </p:cNvSpPr>
          <p:nvPr/>
        </p:nvSpPr>
        <p:spPr bwMode="auto">
          <a:xfrm flipH="1">
            <a:off x="8532813" y="0"/>
            <a:ext cx="611187" cy="2603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500" fill="hold"/>
                                        <p:tgtEl>
                                          <p:spTgt spid="111621"/>
                                        </p:tgtEl>
                                        <p:attrNameLst>
                                          <p:attrName>ppt_x</p:attrName>
                                        </p:attrNameLst>
                                      </p:cBhvr>
                                      <p:tavLst>
                                        <p:tav tm="0">
                                          <p:val>
                                            <p:strVal val="#ppt_x"/>
                                          </p:val>
                                        </p:tav>
                                        <p:tav tm="100000">
                                          <p:val>
                                            <p:strVal val="#ppt_x"/>
                                          </p:val>
                                        </p:tav>
                                      </p:tavLst>
                                    </p:anim>
                                    <p:anim calcmode="lin" valueType="num">
                                      <p:cBhvr additive="base">
                                        <p:cTn id="8" dur="500" fill="hold"/>
                                        <p:tgtEl>
                                          <p:spTgt spid="1116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22"/>
                                        </p:tgtEl>
                                        <p:attrNameLst>
                                          <p:attrName>style.visibility</p:attrName>
                                        </p:attrNameLst>
                                      </p:cBhvr>
                                      <p:to>
                                        <p:strVal val="visible"/>
                                      </p:to>
                                    </p:set>
                                    <p:anim calcmode="lin" valueType="num">
                                      <p:cBhvr additive="base">
                                        <p:cTn id="13" dur="500" fill="hold"/>
                                        <p:tgtEl>
                                          <p:spTgt spid="111622"/>
                                        </p:tgtEl>
                                        <p:attrNameLst>
                                          <p:attrName>ppt_x</p:attrName>
                                        </p:attrNameLst>
                                      </p:cBhvr>
                                      <p:tavLst>
                                        <p:tav tm="0">
                                          <p:val>
                                            <p:strVal val="#ppt_x"/>
                                          </p:val>
                                        </p:tav>
                                        <p:tav tm="100000">
                                          <p:val>
                                            <p:strVal val="#ppt_x"/>
                                          </p:val>
                                        </p:tav>
                                      </p:tavLst>
                                    </p:anim>
                                    <p:anim calcmode="lin" valueType="num">
                                      <p:cBhvr additive="base">
                                        <p:cTn id="14" dur="5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1623"/>
                                        </p:tgtEl>
                                        <p:attrNameLst>
                                          <p:attrName>style.visibility</p:attrName>
                                        </p:attrNameLst>
                                      </p:cBhvr>
                                      <p:to>
                                        <p:strVal val="visible"/>
                                      </p:to>
                                    </p:set>
                                    <p:anim calcmode="lin" valueType="num">
                                      <p:cBhvr additive="base">
                                        <p:cTn id="19" dur="2000" fill="hold"/>
                                        <p:tgtEl>
                                          <p:spTgt spid="111623"/>
                                        </p:tgtEl>
                                        <p:attrNameLst>
                                          <p:attrName>ppt_x</p:attrName>
                                        </p:attrNameLst>
                                      </p:cBhvr>
                                      <p:tavLst>
                                        <p:tav tm="0">
                                          <p:val>
                                            <p:strVal val="#ppt_x"/>
                                          </p:val>
                                        </p:tav>
                                        <p:tav tm="100000">
                                          <p:val>
                                            <p:strVal val="#ppt_x"/>
                                          </p:val>
                                        </p:tav>
                                      </p:tavLst>
                                    </p:anim>
                                    <p:anim calcmode="lin" valueType="num">
                                      <p:cBhvr additive="base">
                                        <p:cTn id="20" dur="2000" fill="hold"/>
                                        <p:tgtEl>
                                          <p:spTgt spid="11162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1645"/>
                                        </p:tgtEl>
                                        <p:attrNameLst>
                                          <p:attrName>style.visibility</p:attrName>
                                        </p:attrNameLst>
                                      </p:cBhvr>
                                      <p:to>
                                        <p:strVal val="visible"/>
                                      </p:to>
                                    </p:set>
                                    <p:animEffect transition="in" filter="blinds(horizontal)">
                                      <p:cBhvr>
                                        <p:cTn id="25" dur="1000"/>
                                        <p:tgtEl>
                                          <p:spTgt spid="1116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1624"/>
                                        </p:tgtEl>
                                        <p:attrNameLst>
                                          <p:attrName>style.visibility</p:attrName>
                                        </p:attrNameLst>
                                      </p:cBhvr>
                                      <p:to>
                                        <p:strVal val="visible"/>
                                      </p:to>
                                    </p:set>
                                    <p:animEffect transition="in" filter="blinds(horizontal)">
                                      <p:cBhvr>
                                        <p:cTn id="30" dur="1000"/>
                                        <p:tgtEl>
                                          <p:spTgt spid="1116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1627"/>
                                        </p:tgtEl>
                                        <p:attrNameLst>
                                          <p:attrName>style.visibility</p:attrName>
                                        </p:attrNameLst>
                                      </p:cBhvr>
                                      <p:to>
                                        <p:strVal val="visible"/>
                                      </p:to>
                                    </p:set>
                                    <p:anim calcmode="lin" valueType="num">
                                      <p:cBhvr additive="base">
                                        <p:cTn id="35" dur="500" fill="hold"/>
                                        <p:tgtEl>
                                          <p:spTgt spid="111627"/>
                                        </p:tgtEl>
                                        <p:attrNameLst>
                                          <p:attrName>ppt_x</p:attrName>
                                        </p:attrNameLst>
                                      </p:cBhvr>
                                      <p:tavLst>
                                        <p:tav tm="0">
                                          <p:val>
                                            <p:strVal val="#ppt_x"/>
                                          </p:val>
                                        </p:tav>
                                        <p:tav tm="100000">
                                          <p:val>
                                            <p:strVal val="#ppt_x"/>
                                          </p:val>
                                        </p:tav>
                                      </p:tavLst>
                                    </p:anim>
                                    <p:anim calcmode="lin" valueType="num">
                                      <p:cBhvr additive="base">
                                        <p:cTn id="36" dur="500" fill="hold"/>
                                        <p:tgtEl>
                                          <p:spTgt spid="111627"/>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11632"/>
                                        </p:tgtEl>
                                        <p:attrNameLst>
                                          <p:attrName>style.visibility</p:attrName>
                                        </p:attrNameLst>
                                      </p:cBhvr>
                                      <p:to>
                                        <p:strVal val="visible"/>
                                      </p:to>
                                    </p:set>
                                    <p:anim calcmode="lin" valueType="num">
                                      <p:cBhvr additive="base">
                                        <p:cTn id="41" dur="500" fill="hold"/>
                                        <p:tgtEl>
                                          <p:spTgt spid="111632"/>
                                        </p:tgtEl>
                                        <p:attrNameLst>
                                          <p:attrName>ppt_x</p:attrName>
                                        </p:attrNameLst>
                                      </p:cBhvr>
                                      <p:tavLst>
                                        <p:tav tm="0">
                                          <p:val>
                                            <p:strVal val="#ppt_x"/>
                                          </p:val>
                                        </p:tav>
                                        <p:tav tm="100000">
                                          <p:val>
                                            <p:strVal val="#ppt_x"/>
                                          </p:val>
                                        </p:tav>
                                      </p:tavLst>
                                    </p:anim>
                                    <p:anim calcmode="lin" valueType="num">
                                      <p:cBhvr additive="base">
                                        <p:cTn id="42" dur="500" fill="hold"/>
                                        <p:tgtEl>
                                          <p:spTgt spid="111632"/>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11629"/>
                                        </p:tgtEl>
                                        <p:attrNameLst>
                                          <p:attrName>style.visibility</p:attrName>
                                        </p:attrNameLst>
                                      </p:cBhvr>
                                      <p:to>
                                        <p:strVal val="visible"/>
                                      </p:to>
                                    </p:set>
                                    <p:anim calcmode="lin" valueType="num">
                                      <p:cBhvr additive="base">
                                        <p:cTn id="47" dur="500" fill="hold"/>
                                        <p:tgtEl>
                                          <p:spTgt spid="111629"/>
                                        </p:tgtEl>
                                        <p:attrNameLst>
                                          <p:attrName>ppt_x</p:attrName>
                                        </p:attrNameLst>
                                      </p:cBhvr>
                                      <p:tavLst>
                                        <p:tav tm="0">
                                          <p:val>
                                            <p:strVal val="#ppt_x"/>
                                          </p:val>
                                        </p:tav>
                                        <p:tav tm="100000">
                                          <p:val>
                                            <p:strVal val="#ppt_x"/>
                                          </p:val>
                                        </p:tav>
                                      </p:tavLst>
                                    </p:anim>
                                    <p:anim calcmode="lin" valueType="num">
                                      <p:cBhvr additive="base">
                                        <p:cTn id="48" dur="500" fill="hold"/>
                                        <p:tgtEl>
                                          <p:spTgt spid="111629"/>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11633"/>
                                        </p:tgtEl>
                                        <p:attrNameLst>
                                          <p:attrName>style.visibility</p:attrName>
                                        </p:attrNameLst>
                                      </p:cBhvr>
                                      <p:to>
                                        <p:strVal val="visible"/>
                                      </p:to>
                                    </p:set>
                                    <p:anim calcmode="lin" valueType="num">
                                      <p:cBhvr additive="base">
                                        <p:cTn id="53" dur="500" fill="hold"/>
                                        <p:tgtEl>
                                          <p:spTgt spid="111633"/>
                                        </p:tgtEl>
                                        <p:attrNameLst>
                                          <p:attrName>ppt_x</p:attrName>
                                        </p:attrNameLst>
                                      </p:cBhvr>
                                      <p:tavLst>
                                        <p:tav tm="0">
                                          <p:val>
                                            <p:strVal val="#ppt_x"/>
                                          </p:val>
                                        </p:tav>
                                        <p:tav tm="100000">
                                          <p:val>
                                            <p:strVal val="#ppt_x"/>
                                          </p:val>
                                        </p:tav>
                                      </p:tavLst>
                                    </p:anim>
                                    <p:anim calcmode="lin" valueType="num">
                                      <p:cBhvr additive="base">
                                        <p:cTn id="54" dur="500" fill="hold"/>
                                        <p:tgtEl>
                                          <p:spTgt spid="111633"/>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111631"/>
                                        </p:tgtEl>
                                        <p:attrNameLst>
                                          <p:attrName>style.visibility</p:attrName>
                                        </p:attrNameLst>
                                      </p:cBhvr>
                                      <p:to>
                                        <p:strVal val="visible"/>
                                      </p:to>
                                    </p:set>
                                    <p:anim calcmode="lin" valueType="num">
                                      <p:cBhvr additive="base">
                                        <p:cTn id="59" dur="500" fill="hold"/>
                                        <p:tgtEl>
                                          <p:spTgt spid="111631"/>
                                        </p:tgtEl>
                                        <p:attrNameLst>
                                          <p:attrName>ppt_x</p:attrName>
                                        </p:attrNameLst>
                                      </p:cBhvr>
                                      <p:tavLst>
                                        <p:tav tm="0">
                                          <p:val>
                                            <p:strVal val="#ppt_x"/>
                                          </p:val>
                                        </p:tav>
                                        <p:tav tm="100000">
                                          <p:val>
                                            <p:strVal val="#ppt_x"/>
                                          </p:val>
                                        </p:tav>
                                      </p:tavLst>
                                    </p:anim>
                                    <p:anim calcmode="lin" valueType="num">
                                      <p:cBhvr additive="base">
                                        <p:cTn id="60" dur="500" fill="hold"/>
                                        <p:tgtEl>
                                          <p:spTgt spid="111631"/>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111628"/>
                                        </p:tgtEl>
                                        <p:attrNameLst>
                                          <p:attrName>style.visibility</p:attrName>
                                        </p:attrNameLst>
                                      </p:cBhvr>
                                      <p:to>
                                        <p:strVal val="visible"/>
                                      </p:to>
                                    </p:set>
                                    <p:anim calcmode="lin" valueType="num">
                                      <p:cBhvr additive="base">
                                        <p:cTn id="65" dur="500" fill="hold"/>
                                        <p:tgtEl>
                                          <p:spTgt spid="111628"/>
                                        </p:tgtEl>
                                        <p:attrNameLst>
                                          <p:attrName>ppt_x</p:attrName>
                                        </p:attrNameLst>
                                      </p:cBhvr>
                                      <p:tavLst>
                                        <p:tav tm="0">
                                          <p:val>
                                            <p:strVal val="#ppt_x"/>
                                          </p:val>
                                        </p:tav>
                                        <p:tav tm="100000">
                                          <p:val>
                                            <p:strVal val="#ppt_x"/>
                                          </p:val>
                                        </p:tav>
                                      </p:tavLst>
                                    </p:anim>
                                    <p:anim calcmode="lin" valueType="num">
                                      <p:cBhvr additive="base">
                                        <p:cTn id="66" dur="500" fill="hold"/>
                                        <p:tgtEl>
                                          <p:spTgt spid="111628"/>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111638"/>
                                        </p:tgtEl>
                                        <p:attrNameLst>
                                          <p:attrName>style.visibility</p:attrName>
                                        </p:attrNameLst>
                                      </p:cBhvr>
                                      <p:to>
                                        <p:strVal val="visible"/>
                                      </p:to>
                                    </p:set>
                                    <p:anim calcmode="lin" valueType="num">
                                      <p:cBhvr additive="base">
                                        <p:cTn id="71" dur="500" fill="hold"/>
                                        <p:tgtEl>
                                          <p:spTgt spid="111638"/>
                                        </p:tgtEl>
                                        <p:attrNameLst>
                                          <p:attrName>ppt_x</p:attrName>
                                        </p:attrNameLst>
                                      </p:cBhvr>
                                      <p:tavLst>
                                        <p:tav tm="0">
                                          <p:val>
                                            <p:strVal val="#ppt_x"/>
                                          </p:val>
                                        </p:tav>
                                        <p:tav tm="100000">
                                          <p:val>
                                            <p:strVal val="#ppt_x"/>
                                          </p:val>
                                        </p:tav>
                                      </p:tavLst>
                                    </p:anim>
                                    <p:anim calcmode="lin" valueType="num">
                                      <p:cBhvr additive="base">
                                        <p:cTn id="72" dur="500" fill="hold"/>
                                        <p:tgtEl>
                                          <p:spTgt spid="111638"/>
                                        </p:tgtEl>
                                        <p:attrNameLst>
                                          <p:attrName>ppt_y</p:attrName>
                                        </p:attrNameLst>
                                      </p:cBhvr>
                                      <p:tavLst>
                                        <p:tav tm="0">
                                          <p:val>
                                            <p:strVal val="0-#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11646"/>
                                        </p:tgtEl>
                                        <p:attrNameLst>
                                          <p:attrName>style.visibility</p:attrName>
                                        </p:attrNameLst>
                                      </p:cBhvr>
                                      <p:to>
                                        <p:strVal val="visible"/>
                                      </p:to>
                                    </p:set>
                                    <p:anim calcmode="lin" valueType="num">
                                      <p:cBhvr additive="base">
                                        <p:cTn id="77" dur="500" fill="hold"/>
                                        <p:tgtEl>
                                          <p:spTgt spid="111646"/>
                                        </p:tgtEl>
                                        <p:attrNameLst>
                                          <p:attrName>ppt_x</p:attrName>
                                        </p:attrNameLst>
                                      </p:cBhvr>
                                      <p:tavLst>
                                        <p:tav tm="0">
                                          <p:val>
                                            <p:strVal val="#ppt_x"/>
                                          </p:val>
                                        </p:tav>
                                        <p:tav tm="100000">
                                          <p:val>
                                            <p:strVal val="#ppt_x"/>
                                          </p:val>
                                        </p:tav>
                                      </p:tavLst>
                                    </p:anim>
                                    <p:anim calcmode="lin" valueType="num">
                                      <p:cBhvr additive="base">
                                        <p:cTn id="78" dur="500" fill="hold"/>
                                        <p:tgtEl>
                                          <p:spTgt spid="111646"/>
                                        </p:tgtEl>
                                        <p:attrNameLst>
                                          <p:attrName>ppt_y</p:attrName>
                                        </p:attrNameLst>
                                      </p:cBhvr>
                                      <p:tavLst>
                                        <p:tav tm="0">
                                          <p:val>
                                            <p:strVal val="0-#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111639"/>
                                        </p:tgtEl>
                                        <p:attrNameLst>
                                          <p:attrName>style.visibility</p:attrName>
                                        </p:attrNameLst>
                                      </p:cBhvr>
                                      <p:to>
                                        <p:strVal val="visible"/>
                                      </p:to>
                                    </p:set>
                                    <p:anim calcmode="lin" valueType="num">
                                      <p:cBhvr additive="base">
                                        <p:cTn id="83" dur="500" fill="hold"/>
                                        <p:tgtEl>
                                          <p:spTgt spid="111639"/>
                                        </p:tgtEl>
                                        <p:attrNameLst>
                                          <p:attrName>ppt_x</p:attrName>
                                        </p:attrNameLst>
                                      </p:cBhvr>
                                      <p:tavLst>
                                        <p:tav tm="0">
                                          <p:val>
                                            <p:strVal val="#ppt_x"/>
                                          </p:val>
                                        </p:tav>
                                        <p:tav tm="100000">
                                          <p:val>
                                            <p:strVal val="#ppt_x"/>
                                          </p:val>
                                        </p:tav>
                                      </p:tavLst>
                                    </p:anim>
                                    <p:anim calcmode="lin" valueType="num">
                                      <p:cBhvr additive="base">
                                        <p:cTn id="84" dur="500" fill="hold"/>
                                        <p:tgtEl>
                                          <p:spTgt spid="111639"/>
                                        </p:tgtEl>
                                        <p:attrNameLst>
                                          <p:attrName>ppt_y</p:attrName>
                                        </p:attrNameLst>
                                      </p:cBhvr>
                                      <p:tavLst>
                                        <p:tav tm="0">
                                          <p:val>
                                            <p:strVal val="0-#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111637"/>
                                        </p:tgtEl>
                                        <p:attrNameLst>
                                          <p:attrName>style.visibility</p:attrName>
                                        </p:attrNameLst>
                                      </p:cBhvr>
                                      <p:to>
                                        <p:strVal val="visible"/>
                                      </p:to>
                                    </p:set>
                                    <p:anim calcmode="lin" valueType="num">
                                      <p:cBhvr additive="base">
                                        <p:cTn id="89" dur="500" fill="hold"/>
                                        <p:tgtEl>
                                          <p:spTgt spid="111637"/>
                                        </p:tgtEl>
                                        <p:attrNameLst>
                                          <p:attrName>ppt_x</p:attrName>
                                        </p:attrNameLst>
                                      </p:cBhvr>
                                      <p:tavLst>
                                        <p:tav tm="0">
                                          <p:val>
                                            <p:strVal val="#ppt_x"/>
                                          </p:val>
                                        </p:tav>
                                        <p:tav tm="100000">
                                          <p:val>
                                            <p:strVal val="#ppt_x"/>
                                          </p:val>
                                        </p:tav>
                                      </p:tavLst>
                                    </p:anim>
                                    <p:anim calcmode="lin" valueType="num">
                                      <p:cBhvr additive="base">
                                        <p:cTn id="90" dur="500" fill="hold"/>
                                        <p:tgtEl>
                                          <p:spTgt spid="111637"/>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11626"/>
                                        </p:tgtEl>
                                        <p:attrNameLst>
                                          <p:attrName>style.visibility</p:attrName>
                                        </p:attrNameLst>
                                      </p:cBhvr>
                                      <p:to>
                                        <p:strVal val="visible"/>
                                      </p:to>
                                    </p:set>
                                    <p:anim calcmode="lin" valueType="num">
                                      <p:cBhvr additive="base">
                                        <p:cTn id="95" dur="500" fill="hold"/>
                                        <p:tgtEl>
                                          <p:spTgt spid="111626"/>
                                        </p:tgtEl>
                                        <p:attrNameLst>
                                          <p:attrName>ppt_x</p:attrName>
                                        </p:attrNameLst>
                                      </p:cBhvr>
                                      <p:tavLst>
                                        <p:tav tm="0">
                                          <p:val>
                                            <p:strVal val="#ppt_x"/>
                                          </p:val>
                                        </p:tav>
                                        <p:tav tm="100000">
                                          <p:val>
                                            <p:strVal val="#ppt_x"/>
                                          </p:val>
                                        </p:tav>
                                      </p:tavLst>
                                    </p:anim>
                                    <p:anim calcmode="lin" valueType="num">
                                      <p:cBhvr additive="base">
                                        <p:cTn id="96" dur="500" fill="hold"/>
                                        <p:tgtEl>
                                          <p:spTgt spid="111626"/>
                                        </p:tgtEl>
                                        <p:attrNameLst>
                                          <p:attrName>ppt_y</p:attrName>
                                        </p:attrNameLst>
                                      </p:cBhvr>
                                      <p:tavLst>
                                        <p:tav tm="0">
                                          <p:val>
                                            <p:strVal val="0-#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11630"/>
                                        </p:tgtEl>
                                        <p:attrNameLst>
                                          <p:attrName>style.visibility</p:attrName>
                                        </p:attrNameLst>
                                      </p:cBhvr>
                                      <p:to>
                                        <p:strVal val="visible"/>
                                      </p:to>
                                    </p:set>
                                    <p:anim calcmode="lin" valueType="num">
                                      <p:cBhvr additive="base">
                                        <p:cTn id="101" dur="500" fill="hold"/>
                                        <p:tgtEl>
                                          <p:spTgt spid="111630"/>
                                        </p:tgtEl>
                                        <p:attrNameLst>
                                          <p:attrName>ppt_x</p:attrName>
                                        </p:attrNameLst>
                                      </p:cBhvr>
                                      <p:tavLst>
                                        <p:tav tm="0">
                                          <p:val>
                                            <p:strVal val="#ppt_x"/>
                                          </p:val>
                                        </p:tav>
                                        <p:tav tm="100000">
                                          <p:val>
                                            <p:strVal val="#ppt_x"/>
                                          </p:val>
                                        </p:tav>
                                      </p:tavLst>
                                    </p:anim>
                                    <p:anim calcmode="lin" valueType="num">
                                      <p:cBhvr additive="base">
                                        <p:cTn id="102" dur="500" fill="hold"/>
                                        <p:tgtEl>
                                          <p:spTgt spid="1116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3" grpId="0" animBg="1"/>
      <p:bldP spid="111624" grpId="0" animBg="1"/>
      <p:bldP spid="111626" grpId="0" animBg="1"/>
      <p:bldP spid="111627" grpId="0" animBg="1"/>
      <p:bldP spid="111628" grpId="0" animBg="1"/>
      <p:bldP spid="111629" grpId="0" animBg="1"/>
      <p:bldP spid="111630" grpId="0" animBg="1"/>
      <p:bldP spid="111631" grpId="0" animBg="1"/>
      <p:bldP spid="111632" grpId="0" animBg="1"/>
      <p:bldP spid="111633" grpId="0" animBg="1"/>
      <p:bldP spid="111637" grpId="0" animBg="1"/>
      <p:bldP spid="111638" grpId="0" animBg="1"/>
      <p:bldP spid="111639" grpId="0" animBg="1"/>
      <p:bldP spid="111645" grpId="0" animBg="1"/>
      <p:bldP spid="11164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3"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p:txBody>
          <a:bodyPr/>
          <a:lstStyle/>
          <a:p>
            <a:pPr>
              <a:defRPr/>
            </a:pPr>
            <a:r>
              <a:rPr lang="de-DE" smtClean="0"/>
              <a:t>Das Osttor</a:t>
            </a:r>
          </a:p>
        </p:txBody>
      </p:sp>
      <p:sp>
        <p:nvSpPr>
          <p:cNvPr id="112643" name="Rectangle 3"/>
          <p:cNvSpPr>
            <a:spLocks noGrp="1" noChangeArrowheads="1"/>
          </p:cNvSpPr>
          <p:nvPr>
            <p:ph type="body" idx="1"/>
          </p:nvPr>
        </p:nvSpPr>
        <p:spPr>
          <a:xfrm>
            <a:off x="0" y="1981200"/>
            <a:ext cx="4787900" cy="4876800"/>
          </a:xfrm>
        </p:spPr>
        <p:txBody>
          <a:bodyPr/>
          <a:lstStyle/>
          <a:p>
            <a:pPr>
              <a:lnSpc>
                <a:spcPct val="90000"/>
              </a:lnSpc>
              <a:buFontTx/>
              <a:buNone/>
              <a:defRPr/>
            </a:pPr>
            <a:r>
              <a:rPr lang="en-US" dirty="0" smtClean="0">
                <a:solidFill>
                  <a:srgbClr val="6600FF"/>
                </a:solidFill>
              </a:rPr>
              <a:t>	</a:t>
            </a:r>
            <a:r>
              <a:rPr lang="de-DE" sz="2800" dirty="0" err="1" smtClean="0"/>
              <a:t>Hes</a:t>
            </a:r>
            <a:r>
              <a:rPr lang="de-DE" sz="2800" dirty="0" smtClean="0"/>
              <a:t> 40,12: </a:t>
            </a:r>
            <a:r>
              <a:rPr lang="de-DE" sz="2800" dirty="0" smtClean="0">
                <a:solidFill>
                  <a:srgbClr val="FFFF00"/>
                </a:solidFill>
              </a:rPr>
              <a:t>Und eine Grenzwehr war vor den Wachtzimmern, von einer Elle [Breite] auf dieser Seite; und eine Elle Grenzwehr war auf jener Seite. Und jedes Wachtzimmer war sechs Ellen auf dieser und sechs Ellen auf jener Seite. </a:t>
            </a:r>
          </a:p>
        </p:txBody>
      </p:sp>
      <p:sp>
        <p:nvSpPr>
          <p:cNvPr id="112646" name="Line 6"/>
          <p:cNvSpPr>
            <a:spLocks noChangeShapeType="1"/>
          </p:cNvSpPr>
          <p:nvPr/>
        </p:nvSpPr>
        <p:spPr bwMode="auto">
          <a:xfrm>
            <a:off x="5076825" y="3284538"/>
            <a:ext cx="1008063" cy="1444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6146"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5" name="Line 25"/>
          <p:cNvSpPr>
            <a:spLocks noChangeShapeType="1"/>
          </p:cNvSpPr>
          <p:nvPr/>
        </p:nvSpPr>
        <p:spPr bwMode="auto">
          <a:xfrm>
            <a:off x="5003800" y="4149725"/>
            <a:ext cx="1081088" cy="1428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6" name="Line 26"/>
          <p:cNvSpPr>
            <a:spLocks noChangeShapeType="1"/>
          </p:cNvSpPr>
          <p:nvPr/>
        </p:nvSpPr>
        <p:spPr bwMode="auto">
          <a:xfrm>
            <a:off x="5003800" y="5084763"/>
            <a:ext cx="1081088" cy="2159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7" name="Line 27"/>
          <p:cNvSpPr>
            <a:spLocks noChangeShapeType="1"/>
          </p:cNvSpPr>
          <p:nvPr/>
        </p:nvSpPr>
        <p:spPr bwMode="auto">
          <a:xfrm flipH="1">
            <a:off x="7019925" y="3068638"/>
            <a:ext cx="1223963"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8" name="Line 28"/>
          <p:cNvSpPr>
            <a:spLocks noChangeShapeType="1"/>
          </p:cNvSpPr>
          <p:nvPr/>
        </p:nvSpPr>
        <p:spPr bwMode="auto">
          <a:xfrm flipH="1">
            <a:off x="7019925" y="4005263"/>
            <a:ext cx="865188"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69" name="Line 29"/>
          <p:cNvSpPr>
            <a:spLocks noChangeShapeType="1"/>
          </p:cNvSpPr>
          <p:nvPr/>
        </p:nvSpPr>
        <p:spPr bwMode="auto">
          <a:xfrm flipH="1">
            <a:off x="7019925" y="4941888"/>
            <a:ext cx="792163" cy="3587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0" name="Line 30"/>
          <p:cNvSpPr>
            <a:spLocks noChangeShapeType="1"/>
          </p:cNvSpPr>
          <p:nvPr/>
        </p:nvSpPr>
        <p:spPr bwMode="auto">
          <a:xfrm>
            <a:off x="5651500" y="3716338"/>
            <a:ext cx="504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1" name="Line 31"/>
          <p:cNvSpPr>
            <a:spLocks noChangeShapeType="1"/>
          </p:cNvSpPr>
          <p:nvPr/>
        </p:nvSpPr>
        <p:spPr bwMode="auto">
          <a:xfrm>
            <a:off x="6156325" y="3284538"/>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2" name="Line 32"/>
          <p:cNvSpPr>
            <a:spLocks noChangeShapeType="1"/>
          </p:cNvSpPr>
          <p:nvPr/>
        </p:nvSpPr>
        <p:spPr bwMode="auto">
          <a:xfrm>
            <a:off x="6948488" y="3284538"/>
            <a:ext cx="504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73" name="Line 33"/>
          <p:cNvSpPr>
            <a:spLocks noChangeShapeType="1"/>
          </p:cNvSpPr>
          <p:nvPr/>
        </p:nvSpPr>
        <p:spPr bwMode="auto">
          <a:xfrm flipV="1">
            <a:off x="6948488" y="3284538"/>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additive="base">
                                        <p:cTn id="7" dur="500" fill="hold"/>
                                        <p:tgtEl>
                                          <p:spTgt spid="112646"/>
                                        </p:tgtEl>
                                        <p:attrNameLst>
                                          <p:attrName>ppt_x</p:attrName>
                                        </p:attrNameLst>
                                      </p:cBhvr>
                                      <p:tavLst>
                                        <p:tav tm="0">
                                          <p:val>
                                            <p:strVal val="#ppt_x"/>
                                          </p:val>
                                        </p:tav>
                                        <p:tav tm="100000">
                                          <p:val>
                                            <p:strVal val="#ppt_x"/>
                                          </p:val>
                                        </p:tav>
                                      </p:tavLst>
                                    </p:anim>
                                    <p:anim calcmode="lin" valueType="num">
                                      <p:cBhvr additive="base">
                                        <p:cTn id="8" dur="500" fill="hold"/>
                                        <p:tgtEl>
                                          <p:spTgt spid="1126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2665"/>
                                        </p:tgtEl>
                                        <p:attrNameLst>
                                          <p:attrName>style.visibility</p:attrName>
                                        </p:attrNameLst>
                                      </p:cBhvr>
                                      <p:to>
                                        <p:strVal val="visible"/>
                                      </p:to>
                                    </p:set>
                                    <p:anim calcmode="lin" valueType="num">
                                      <p:cBhvr additive="base">
                                        <p:cTn id="13" dur="500" fill="hold"/>
                                        <p:tgtEl>
                                          <p:spTgt spid="112665"/>
                                        </p:tgtEl>
                                        <p:attrNameLst>
                                          <p:attrName>ppt_x</p:attrName>
                                        </p:attrNameLst>
                                      </p:cBhvr>
                                      <p:tavLst>
                                        <p:tav tm="0">
                                          <p:val>
                                            <p:strVal val="#ppt_x"/>
                                          </p:val>
                                        </p:tav>
                                        <p:tav tm="100000">
                                          <p:val>
                                            <p:strVal val="#ppt_x"/>
                                          </p:val>
                                        </p:tav>
                                      </p:tavLst>
                                    </p:anim>
                                    <p:anim calcmode="lin" valueType="num">
                                      <p:cBhvr additive="base">
                                        <p:cTn id="14" dur="500" fill="hold"/>
                                        <p:tgtEl>
                                          <p:spTgt spid="11266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2666"/>
                                        </p:tgtEl>
                                        <p:attrNameLst>
                                          <p:attrName>style.visibility</p:attrName>
                                        </p:attrNameLst>
                                      </p:cBhvr>
                                      <p:to>
                                        <p:strVal val="visible"/>
                                      </p:to>
                                    </p:set>
                                    <p:anim calcmode="lin" valueType="num">
                                      <p:cBhvr additive="base">
                                        <p:cTn id="19" dur="500" fill="hold"/>
                                        <p:tgtEl>
                                          <p:spTgt spid="112666"/>
                                        </p:tgtEl>
                                        <p:attrNameLst>
                                          <p:attrName>ppt_x</p:attrName>
                                        </p:attrNameLst>
                                      </p:cBhvr>
                                      <p:tavLst>
                                        <p:tav tm="0">
                                          <p:val>
                                            <p:strVal val="#ppt_x"/>
                                          </p:val>
                                        </p:tav>
                                        <p:tav tm="100000">
                                          <p:val>
                                            <p:strVal val="#ppt_x"/>
                                          </p:val>
                                        </p:tav>
                                      </p:tavLst>
                                    </p:anim>
                                    <p:anim calcmode="lin" valueType="num">
                                      <p:cBhvr additive="base">
                                        <p:cTn id="20" dur="500" fill="hold"/>
                                        <p:tgtEl>
                                          <p:spTgt spid="11266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2667"/>
                                        </p:tgtEl>
                                        <p:attrNameLst>
                                          <p:attrName>style.visibility</p:attrName>
                                        </p:attrNameLst>
                                      </p:cBhvr>
                                      <p:to>
                                        <p:strVal val="visible"/>
                                      </p:to>
                                    </p:set>
                                    <p:anim calcmode="lin" valueType="num">
                                      <p:cBhvr additive="base">
                                        <p:cTn id="25" dur="500" fill="hold"/>
                                        <p:tgtEl>
                                          <p:spTgt spid="112667"/>
                                        </p:tgtEl>
                                        <p:attrNameLst>
                                          <p:attrName>ppt_x</p:attrName>
                                        </p:attrNameLst>
                                      </p:cBhvr>
                                      <p:tavLst>
                                        <p:tav tm="0">
                                          <p:val>
                                            <p:strVal val="#ppt_x"/>
                                          </p:val>
                                        </p:tav>
                                        <p:tav tm="100000">
                                          <p:val>
                                            <p:strVal val="#ppt_x"/>
                                          </p:val>
                                        </p:tav>
                                      </p:tavLst>
                                    </p:anim>
                                    <p:anim calcmode="lin" valueType="num">
                                      <p:cBhvr additive="base">
                                        <p:cTn id="26" dur="500" fill="hold"/>
                                        <p:tgtEl>
                                          <p:spTgt spid="11266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2668"/>
                                        </p:tgtEl>
                                        <p:attrNameLst>
                                          <p:attrName>style.visibility</p:attrName>
                                        </p:attrNameLst>
                                      </p:cBhvr>
                                      <p:to>
                                        <p:strVal val="visible"/>
                                      </p:to>
                                    </p:set>
                                    <p:anim calcmode="lin" valueType="num">
                                      <p:cBhvr additive="base">
                                        <p:cTn id="31" dur="500" fill="hold"/>
                                        <p:tgtEl>
                                          <p:spTgt spid="112668"/>
                                        </p:tgtEl>
                                        <p:attrNameLst>
                                          <p:attrName>ppt_x</p:attrName>
                                        </p:attrNameLst>
                                      </p:cBhvr>
                                      <p:tavLst>
                                        <p:tav tm="0">
                                          <p:val>
                                            <p:strVal val="#ppt_x"/>
                                          </p:val>
                                        </p:tav>
                                        <p:tav tm="100000">
                                          <p:val>
                                            <p:strVal val="#ppt_x"/>
                                          </p:val>
                                        </p:tav>
                                      </p:tavLst>
                                    </p:anim>
                                    <p:anim calcmode="lin" valueType="num">
                                      <p:cBhvr additive="base">
                                        <p:cTn id="32" dur="500" fill="hold"/>
                                        <p:tgtEl>
                                          <p:spTgt spid="11266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12669"/>
                                        </p:tgtEl>
                                        <p:attrNameLst>
                                          <p:attrName>style.visibility</p:attrName>
                                        </p:attrNameLst>
                                      </p:cBhvr>
                                      <p:to>
                                        <p:strVal val="visible"/>
                                      </p:to>
                                    </p:set>
                                    <p:anim calcmode="lin" valueType="num">
                                      <p:cBhvr additive="base">
                                        <p:cTn id="37" dur="500" fill="hold"/>
                                        <p:tgtEl>
                                          <p:spTgt spid="112669"/>
                                        </p:tgtEl>
                                        <p:attrNameLst>
                                          <p:attrName>ppt_x</p:attrName>
                                        </p:attrNameLst>
                                      </p:cBhvr>
                                      <p:tavLst>
                                        <p:tav tm="0">
                                          <p:val>
                                            <p:strVal val="#ppt_x"/>
                                          </p:val>
                                        </p:tav>
                                        <p:tav tm="100000">
                                          <p:val>
                                            <p:strVal val="#ppt_x"/>
                                          </p:val>
                                        </p:tav>
                                      </p:tavLst>
                                    </p:anim>
                                    <p:anim calcmode="lin" valueType="num">
                                      <p:cBhvr additive="base">
                                        <p:cTn id="38" dur="500" fill="hold"/>
                                        <p:tgtEl>
                                          <p:spTgt spid="112669"/>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0"/>
                                        </p:tgtEl>
                                        <p:attrNameLst>
                                          <p:attrName>style.visibility</p:attrName>
                                        </p:attrNameLst>
                                      </p:cBhvr>
                                      <p:to>
                                        <p:strVal val="visible"/>
                                      </p:to>
                                    </p:set>
                                    <p:anim calcmode="lin" valueType="num">
                                      <p:cBhvr additive="base">
                                        <p:cTn id="43" dur="500" fill="hold"/>
                                        <p:tgtEl>
                                          <p:spTgt spid="112670"/>
                                        </p:tgtEl>
                                        <p:attrNameLst>
                                          <p:attrName>ppt_x</p:attrName>
                                        </p:attrNameLst>
                                      </p:cBhvr>
                                      <p:tavLst>
                                        <p:tav tm="0">
                                          <p:val>
                                            <p:strVal val="#ppt_x"/>
                                          </p:val>
                                        </p:tav>
                                        <p:tav tm="100000">
                                          <p:val>
                                            <p:strVal val="#ppt_x"/>
                                          </p:val>
                                        </p:tav>
                                      </p:tavLst>
                                    </p:anim>
                                    <p:anim calcmode="lin" valueType="num">
                                      <p:cBhvr additive="base">
                                        <p:cTn id="44" dur="500" fill="hold"/>
                                        <p:tgtEl>
                                          <p:spTgt spid="11267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1"/>
                                        </p:tgtEl>
                                        <p:attrNameLst>
                                          <p:attrName>style.visibility</p:attrName>
                                        </p:attrNameLst>
                                      </p:cBhvr>
                                      <p:to>
                                        <p:strVal val="visible"/>
                                      </p:to>
                                    </p:set>
                                    <p:anim calcmode="lin" valueType="num">
                                      <p:cBhvr additive="base">
                                        <p:cTn id="49" dur="500" fill="hold"/>
                                        <p:tgtEl>
                                          <p:spTgt spid="112671"/>
                                        </p:tgtEl>
                                        <p:attrNameLst>
                                          <p:attrName>ppt_x</p:attrName>
                                        </p:attrNameLst>
                                      </p:cBhvr>
                                      <p:tavLst>
                                        <p:tav tm="0">
                                          <p:val>
                                            <p:strVal val="#ppt_x"/>
                                          </p:val>
                                        </p:tav>
                                        <p:tav tm="100000">
                                          <p:val>
                                            <p:strVal val="#ppt_x"/>
                                          </p:val>
                                        </p:tav>
                                      </p:tavLst>
                                    </p:anim>
                                    <p:anim calcmode="lin" valueType="num">
                                      <p:cBhvr additive="base">
                                        <p:cTn id="50" dur="500" fill="hold"/>
                                        <p:tgtEl>
                                          <p:spTgt spid="11267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2"/>
                                        </p:tgtEl>
                                        <p:attrNameLst>
                                          <p:attrName>style.visibility</p:attrName>
                                        </p:attrNameLst>
                                      </p:cBhvr>
                                      <p:to>
                                        <p:strVal val="visible"/>
                                      </p:to>
                                    </p:set>
                                    <p:anim calcmode="lin" valueType="num">
                                      <p:cBhvr additive="base">
                                        <p:cTn id="55" dur="500" fill="hold"/>
                                        <p:tgtEl>
                                          <p:spTgt spid="112672"/>
                                        </p:tgtEl>
                                        <p:attrNameLst>
                                          <p:attrName>ppt_x</p:attrName>
                                        </p:attrNameLst>
                                      </p:cBhvr>
                                      <p:tavLst>
                                        <p:tav tm="0">
                                          <p:val>
                                            <p:strVal val="#ppt_x"/>
                                          </p:val>
                                        </p:tav>
                                        <p:tav tm="100000">
                                          <p:val>
                                            <p:strVal val="#ppt_x"/>
                                          </p:val>
                                        </p:tav>
                                      </p:tavLst>
                                    </p:anim>
                                    <p:anim calcmode="lin" valueType="num">
                                      <p:cBhvr additive="base">
                                        <p:cTn id="56" dur="500" fill="hold"/>
                                        <p:tgtEl>
                                          <p:spTgt spid="11267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73"/>
                                        </p:tgtEl>
                                        <p:attrNameLst>
                                          <p:attrName>style.visibility</p:attrName>
                                        </p:attrNameLst>
                                      </p:cBhvr>
                                      <p:to>
                                        <p:strVal val="visible"/>
                                      </p:to>
                                    </p:set>
                                    <p:anim calcmode="lin" valueType="num">
                                      <p:cBhvr additive="base">
                                        <p:cTn id="61" dur="500" fill="hold"/>
                                        <p:tgtEl>
                                          <p:spTgt spid="112673"/>
                                        </p:tgtEl>
                                        <p:attrNameLst>
                                          <p:attrName>ppt_x</p:attrName>
                                        </p:attrNameLst>
                                      </p:cBhvr>
                                      <p:tavLst>
                                        <p:tav tm="0">
                                          <p:val>
                                            <p:strVal val="#ppt_x"/>
                                          </p:val>
                                        </p:tav>
                                        <p:tav tm="100000">
                                          <p:val>
                                            <p:strVal val="#ppt_x"/>
                                          </p:val>
                                        </p:tav>
                                      </p:tavLst>
                                    </p:anim>
                                    <p:anim calcmode="lin" valueType="num">
                                      <p:cBhvr additive="base">
                                        <p:cTn id="62" dur="500" fill="hold"/>
                                        <p:tgtEl>
                                          <p:spTgt spid="1126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65" grpId="0" animBg="1"/>
      <p:bldP spid="112666" grpId="0" animBg="1"/>
      <p:bldP spid="112667" grpId="0" animBg="1"/>
      <p:bldP spid="112668" grpId="0" animBg="1"/>
      <p:bldP spid="112669" grpId="0" animBg="1"/>
      <p:bldP spid="112670" grpId="0" animBg="1"/>
      <p:bldP spid="112671" grpId="0" animBg="1"/>
      <p:bldP spid="112672" grpId="0" animBg="1"/>
      <p:bldP spid="11267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6"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916113"/>
            <a:ext cx="37163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p:txBody>
          <a:bodyPr/>
          <a:lstStyle/>
          <a:p>
            <a:pPr>
              <a:defRPr/>
            </a:pPr>
            <a:r>
              <a:rPr lang="de-DE" smtClean="0"/>
              <a:t>Das Osttor</a:t>
            </a:r>
          </a:p>
        </p:txBody>
      </p:sp>
      <p:sp>
        <p:nvSpPr>
          <p:cNvPr id="113667" name="Rectangle 3"/>
          <p:cNvSpPr>
            <a:spLocks noGrp="1" noChangeArrowheads="1"/>
          </p:cNvSpPr>
          <p:nvPr>
            <p:ph type="body" idx="1"/>
          </p:nvPr>
        </p:nvSpPr>
        <p:spPr>
          <a:xfrm>
            <a:off x="0" y="1981200"/>
            <a:ext cx="4787900" cy="4876800"/>
          </a:xfrm>
        </p:spPr>
        <p:txBody>
          <a:bodyPr/>
          <a:lstStyle/>
          <a:p>
            <a:pPr>
              <a:lnSpc>
                <a:spcPct val="90000"/>
              </a:lnSpc>
              <a:buFontTx/>
              <a:buNone/>
              <a:defRPr/>
            </a:pPr>
            <a:r>
              <a:rPr lang="en-US" sz="2400" dirty="0" smtClean="0">
                <a:solidFill>
                  <a:srgbClr val="6600FF"/>
                </a:solidFill>
              </a:rPr>
              <a:t>	</a:t>
            </a:r>
            <a:r>
              <a:rPr lang="de-DE" sz="2400" dirty="0" err="1" smtClean="0"/>
              <a:t>Hes</a:t>
            </a:r>
            <a:r>
              <a:rPr lang="de-DE" sz="2400" dirty="0" smtClean="0"/>
              <a:t> 40,13-15: </a:t>
            </a:r>
            <a:r>
              <a:rPr lang="de-DE" sz="2400" dirty="0" smtClean="0">
                <a:solidFill>
                  <a:srgbClr val="FFFF00"/>
                </a:solidFill>
              </a:rPr>
              <a:t>13 Und er maß das Tor vom Dach eines Wacht-</a:t>
            </a:r>
            <a:r>
              <a:rPr lang="de-DE" sz="2400" dirty="0" err="1" smtClean="0">
                <a:solidFill>
                  <a:srgbClr val="FFFF00"/>
                </a:solidFill>
              </a:rPr>
              <a:t>zimmers</a:t>
            </a:r>
            <a:r>
              <a:rPr lang="de-DE" sz="2400" dirty="0" smtClean="0">
                <a:solidFill>
                  <a:srgbClr val="FFFF00"/>
                </a:solidFill>
              </a:rPr>
              <a:t> bis zum Dach des anderen: fünfundzwanzig Ellen Breite, Tür gegen Tür. 14 Und er bestimmte die Türme zu sechzig Ellen Höhe. Und an die Türme stieß der Vorhof rings um das Torgebäude. 15 Und von der Vorderseite des Eingangstores bis zur Vorderseite der Halle des inneren Tores waren fünfzig Ellen.  </a:t>
            </a:r>
          </a:p>
        </p:txBody>
      </p:sp>
      <p:sp>
        <p:nvSpPr>
          <p:cNvPr id="113670" name="Line 6"/>
          <p:cNvSpPr>
            <a:spLocks noChangeShapeType="1"/>
          </p:cNvSpPr>
          <p:nvPr/>
        </p:nvSpPr>
        <p:spPr bwMode="auto">
          <a:xfrm>
            <a:off x="5508625" y="4292600"/>
            <a:ext cx="2087563"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3671" name="Line 7"/>
          <p:cNvSpPr>
            <a:spLocks noChangeShapeType="1"/>
          </p:cNvSpPr>
          <p:nvPr/>
        </p:nvSpPr>
        <p:spPr bwMode="auto">
          <a:xfrm flipH="1" flipV="1">
            <a:off x="6516688" y="1916113"/>
            <a:ext cx="0" cy="4103687"/>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717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2477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3" name="Line 9"/>
          <p:cNvSpPr>
            <a:spLocks noChangeShapeType="1"/>
          </p:cNvSpPr>
          <p:nvPr/>
        </p:nvSpPr>
        <p:spPr bwMode="auto">
          <a:xfrm flipV="1">
            <a:off x="8101013" y="333375"/>
            <a:ext cx="0" cy="1008063"/>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177" name="Text Box 10"/>
          <p:cNvSpPr txBox="1">
            <a:spLocks noChangeArrowheads="1"/>
          </p:cNvSpPr>
          <p:nvPr/>
        </p:nvSpPr>
        <p:spPr bwMode="auto">
          <a:xfrm>
            <a:off x="519113" y="158750"/>
            <a:ext cx="24780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a:t>25E = 13,125 m</a:t>
            </a:r>
          </a:p>
          <a:p>
            <a:pPr eaLnBrk="1" hangingPunct="1"/>
            <a:r>
              <a:rPr lang="de-DE" altLang="de-DE"/>
              <a:t>60E = 31,5 m</a:t>
            </a:r>
          </a:p>
          <a:p>
            <a:pPr eaLnBrk="1" hangingPunct="1"/>
            <a:r>
              <a:rPr lang="de-DE" altLang="de-DE"/>
              <a:t>50E = 26,25 m</a:t>
            </a:r>
          </a:p>
        </p:txBody>
      </p:sp>
      <p:sp>
        <p:nvSpPr>
          <p:cNvPr id="113675" name="AutoShape 11"/>
          <p:cNvSpPr>
            <a:spLocks noChangeArrowheads="1"/>
          </p:cNvSpPr>
          <p:nvPr/>
        </p:nvSpPr>
        <p:spPr bwMode="auto">
          <a:xfrm rot="-859547">
            <a:off x="7235825" y="404813"/>
            <a:ext cx="863600" cy="1717675"/>
          </a:xfrm>
          <a:prstGeom prst="curvedRightArrow">
            <a:avLst>
              <a:gd name="adj1" fmla="val 39779"/>
              <a:gd name="adj2" fmla="val 79559"/>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113676" name="Line 12"/>
          <p:cNvSpPr>
            <a:spLocks noChangeShapeType="1"/>
          </p:cNvSpPr>
          <p:nvPr/>
        </p:nvSpPr>
        <p:spPr bwMode="auto">
          <a:xfrm flipH="1" flipV="1">
            <a:off x="8101013" y="981075"/>
            <a:ext cx="647700" cy="4318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3677" name="Line 13"/>
          <p:cNvSpPr>
            <a:spLocks noChangeShapeType="1"/>
          </p:cNvSpPr>
          <p:nvPr/>
        </p:nvSpPr>
        <p:spPr bwMode="auto">
          <a:xfrm flipV="1">
            <a:off x="8459788" y="1052513"/>
            <a:ext cx="288925" cy="14446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7"/>
                                        </p:tgtEl>
                                        <p:attrNameLst>
                                          <p:attrName>style.visibility</p:attrName>
                                        </p:attrNameLst>
                                      </p:cBhvr>
                                      <p:to>
                                        <p:strVal val="visible"/>
                                      </p:to>
                                    </p:set>
                                    <p:anim calcmode="lin" valueType="num">
                                      <p:cBhvr additive="base">
                                        <p:cTn id="7" dur="500" fill="hold"/>
                                        <p:tgtEl>
                                          <p:spTgt spid="113677"/>
                                        </p:tgtEl>
                                        <p:attrNameLst>
                                          <p:attrName>ppt_x</p:attrName>
                                        </p:attrNameLst>
                                      </p:cBhvr>
                                      <p:tavLst>
                                        <p:tav tm="0">
                                          <p:val>
                                            <p:strVal val="#ppt_x"/>
                                          </p:val>
                                        </p:tav>
                                        <p:tav tm="100000">
                                          <p:val>
                                            <p:strVal val="#ppt_x"/>
                                          </p:val>
                                        </p:tav>
                                      </p:tavLst>
                                    </p:anim>
                                    <p:anim calcmode="lin" valueType="num">
                                      <p:cBhvr additive="base">
                                        <p:cTn id="8" dur="500" fill="hold"/>
                                        <p:tgtEl>
                                          <p:spTgt spid="1136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 calcmode="lin" valueType="num">
                                      <p:cBhvr additive="base">
                                        <p:cTn id="13" dur="500" fill="hold"/>
                                        <p:tgtEl>
                                          <p:spTgt spid="113670"/>
                                        </p:tgtEl>
                                        <p:attrNameLst>
                                          <p:attrName>ppt_x</p:attrName>
                                        </p:attrNameLst>
                                      </p:cBhvr>
                                      <p:tavLst>
                                        <p:tav tm="0">
                                          <p:val>
                                            <p:strVal val="#ppt_x"/>
                                          </p:val>
                                        </p:tav>
                                        <p:tav tm="100000">
                                          <p:val>
                                            <p:strVal val="#ppt_x"/>
                                          </p:val>
                                        </p:tav>
                                      </p:tavLst>
                                    </p:anim>
                                    <p:anim calcmode="lin" valueType="num">
                                      <p:cBhvr additive="base">
                                        <p:cTn id="1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73"/>
                                        </p:tgtEl>
                                        <p:attrNameLst>
                                          <p:attrName>style.visibility</p:attrName>
                                        </p:attrNameLst>
                                      </p:cBhvr>
                                      <p:to>
                                        <p:strVal val="visible"/>
                                      </p:to>
                                    </p:set>
                                    <p:anim calcmode="lin" valueType="num">
                                      <p:cBhvr additive="base">
                                        <p:cTn id="19" dur="500" fill="hold"/>
                                        <p:tgtEl>
                                          <p:spTgt spid="113673"/>
                                        </p:tgtEl>
                                        <p:attrNameLst>
                                          <p:attrName>ppt_x</p:attrName>
                                        </p:attrNameLst>
                                      </p:cBhvr>
                                      <p:tavLst>
                                        <p:tav tm="0">
                                          <p:val>
                                            <p:strVal val="#ppt_x"/>
                                          </p:val>
                                        </p:tav>
                                        <p:tav tm="100000">
                                          <p:val>
                                            <p:strVal val="#ppt_x"/>
                                          </p:val>
                                        </p:tav>
                                      </p:tavLst>
                                    </p:anim>
                                    <p:anim calcmode="lin" valueType="num">
                                      <p:cBhvr additive="base">
                                        <p:cTn id="20" dur="500" fill="hold"/>
                                        <p:tgtEl>
                                          <p:spTgt spid="11367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13675"/>
                                        </p:tgtEl>
                                        <p:attrNameLst>
                                          <p:attrName>style.visibility</p:attrName>
                                        </p:attrNameLst>
                                      </p:cBhvr>
                                      <p:to>
                                        <p:strVal val="visible"/>
                                      </p:to>
                                    </p:set>
                                    <p:animEffect transition="in" filter="fade">
                                      <p:cBhvr>
                                        <p:cTn id="25" dur="2000"/>
                                        <p:tgtEl>
                                          <p:spTgt spid="113675"/>
                                        </p:tgtEl>
                                      </p:cBhvr>
                                    </p:animEffect>
                                    <p:anim calcmode="lin" valueType="num">
                                      <p:cBhvr>
                                        <p:cTn id="26" dur="2000" fill="hold"/>
                                        <p:tgtEl>
                                          <p:spTgt spid="113675"/>
                                        </p:tgtEl>
                                        <p:attrNameLst>
                                          <p:attrName>style.rotation</p:attrName>
                                        </p:attrNameLst>
                                      </p:cBhvr>
                                      <p:tavLst>
                                        <p:tav tm="0">
                                          <p:val>
                                            <p:fltVal val="720"/>
                                          </p:val>
                                        </p:tav>
                                        <p:tav tm="100000">
                                          <p:val>
                                            <p:fltVal val="0"/>
                                          </p:val>
                                        </p:tav>
                                      </p:tavLst>
                                    </p:anim>
                                    <p:anim calcmode="lin" valueType="num">
                                      <p:cBhvr>
                                        <p:cTn id="27" dur="2000" fill="hold"/>
                                        <p:tgtEl>
                                          <p:spTgt spid="113675"/>
                                        </p:tgtEl>
                                        <p:attrNameLst>
                                          <p:attrName>ppt_h</p:attrName>
                                        </p:attrNameLst>
                                      </p:cBhvr>
                                      <p:tavLst>
                                        <p:tav tm="0">
                                          <p:val>
                                            <p:fltVal val="0"/>
                                          </p:val>
                                        </p:tav>
                                        <p:tav tm="100000">
                                          <p:val>
                                            <p:strVal val="#ppt_h"/>
                                          </p:val>
                                        </p:tav>
                                      </p:tavLst>
                                    </p:anim>
                                    <p:anim calcmode="lin" valueType="num">
                                      <p:cBhvr>
                                        <p:cTn id="28" dur="2000" fill="hold"/>
                                        <p:tgtEl>
                                          <p:spTgt spid="113675"/>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671"/>
                                        </p:tgtEl>
                                        <p:attrNameLst>
                                          <p:attrName>style.visibility</p:attrName>
                                        </p:attrNameLst>
                                      </p:cBhvr>
                                      <p:to>
                                        <p:strVal val="visible"/>
                                      </p:to>
                                    </p:set>
                                    <p:anim calcmode="lin" valueType="num">
                                      <p:cBhvr additive="base">
                                        <p:cTn id="33" dur="500" fill="hold"/>
                                        <p:tgtEl>
                                          <p:spTgt spid="113671"/>
                                        </p:tgtEl>
                                        <p:attrNameLst>
                                          <p:attrName>ppt_x</p:attrName>
                                        </p:attrNameLst>
                                      </p:cBhvr>
                                      <p:tavLst>
                                        <p:tav tm="0">
                                          <p:val>
                                            <p:strVal val="#ppt_x"/>
                                          </p:val>
                                        </p:tav>
                                        <p:tav tm="100000">
                                          <p:val>
                                            <p:strVal val="#ppt_x"/>
                                          </p:val>
                                        </p:tav>
                                      </p:tavLst>
                                    </p:anim>
                                    <p:anim calcmode="lin" valueType="num">
                                      <p:cBhvr additive="base">
                                        <p:cTn id="34"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3676"/>
                                        </p:tgtEl>
                                        <p:attrNameLst>
                                          <p:attrName>style.visibility</p:attrName>
                                        </p:attrNameLst>
                                      </p:cBhvr>
                                      <p:to>
                                        <p:strVal val="visible"/>
                                      </p:to>
                                    </p:set>
                                    <p:anim calcmode="lin" valueType="num">
                                      <p:cBhvr additive="base">
                                        <p:cTn id="39" dur="500" fill="hold"/>
                                        <p:tgtEl>
                                          <p:spTgt spid="113676"/>
                                        </p:tgtEl>
                                        <p:attrNameLst>
                                          <p:attrName>ppt_x</p:attrName>
                                        </p:attrNameLst>
                                      </p:cBhvr>
                                      <p:tavLst>
                                        <p:tav tm="0">
                                          <p:val>
                                            <p:strVal val="#ppt_x"/>
                                          </p:val>
                                        </p:tav>
                                        <p:tav tm="100000">
                                          <p:val>
                                            <p:strVal val="#ppt_x"/>
                                          </p:val>
                                        </p:tav>
                                      </p:tavLst>
                                    </p:anim>
                                    <p:anim calcmode="lin" valueType="num">
                                      <p:cBhvr additive="base">
                                        <p:cTn id="40"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P spid="113671" grpId="0" animBg="1"/>
      <p:bldP spid="113673" grpId="0" animBg="1"/>
      <p:bldP spid="113675" grpId="0" animBg="1"/>
      <p:bldP spid="113676" grpId="0" animBg="1"/>
      <p:bldP spid="11367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4"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7" descr="Bild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Rectangle 3"/>
          <p:cNvSpPr>
            <a:spLocks noGrp="1" noChangeArrowheads="1"/>
          </p:cNvSpPr>
          <p:nvPr>
            <p:ph type="body" idx="1"/>
          </p:nvPr>
        </p:nvSpPr>
        <p:spPr>
          <a:xfrm>
            <a:off x="0" y="1844675"/>
            <a:ext cx="4572000" cy="4876800"/>
          </a:xfrm>
        </p:spPr>
        <p:txBody>
          <a:bodyPr/>
          <a:lstStyle/>
          <a:p>
            <a:pPr>
              <a:lnSpc>
                <a:spcPct val="80000"/>
              </a:lnSpc>
              <a:buFontTx/>
              <a:buNone/>
              <a:defRPr/>
            </a:pPr>
            <a:r>
              <a:rPr lang="de-DE" sz="2800" dirty="0" smtClean="0"/>
              <a:t>	</a:t>
            </a:r>
            <a:r>
              <a:rPr lang="de-DE" sz="2600" dirty="0" err="1" smtClean="0"/>
              <a:t>Hes</a:t>
            </a:r>
            <a:r>
              <a:rPr lang="de-DE" sz="2600" dirty="0" smtClean="0"/>
              <a:t> 46,9: </a:t>
            </a:r>
            <a:r>
              <a:rPr lang="de-DE" sz="2600" dirty="0" smtClean="0">
                <a:solidFill>
                  <a:srgbClr val="FFFF00"/>
                </a:solidFill>
              </a:rPr>
              <a:t>Und wenn das Volk des Landes an den Festen vor den HERRN kommt: wer durch das </a:t>
            </a:r>
            <a:r>
              <a:rPr lang="de-DE" sz="2600" dirty="0" err="1" smtClean="0">
                <a:solidFill>
                  <a:srgbClr val="FFFF00"/>
                </a:solidFill>
              </a:rPr>
              <a:t>Nordtor</a:t>
            </a:r>
            <a:r>
              <a:rPr lang="de-DE" sz="2600" dirty="0" smtClean="0">
                <a:solidFill>
                  <a:srgbClr val="FFFF00"/>
                </a:solidFill>
              </a:rPr>
              <a:t> hineingeht, um anzubeten, soll durch das </a:t>
            </a:r>
            <a:r>
              <a:rPr lang="de-DE" sz="2600" dirty="0" err="1" smtClean="0">
                <a:solidFill>
                  <a:srgbClr val="FFFF00"/>
                </a:solidFill>
              </a:rPr>
              <a:t>Südtor</a:t>
            </a:r>
            <a:r>
              <a:rPr lang="de-DE" sz="2600" dirty="0" smtClean="0">
                <a:solidFill>
                  <a:srgbClr val="FFFF00"/>
                </a:solidFill>
              </a:rPr>
              <a:t> hinausgehen; und wer durch das </a:t>
            </a:r>
            <a:r>
              <a:rPr lang="de-DE" sz="2600" dirty="0" err="1" smtClean="0">
                <a:solidFill>
                  <a:srgbClr val="FFFF00"/>
                </a:solidFill>
              </a:rPr>
              <a:t>Südtor</a:t>
            </a:r>
            <a:r>
              <a:rPr lang="de-DE" sz="2600" dirty="0" smtClean="0">
                <a:solidFill>
                  <a:srgbClr val="FFFF00"/>
                </a:solidFill>
              </a:rPr>
              <a:t> hineingeht, soll durch das </a:t>
            </a:r>
            <a:r>
              <a:rPr lang="de-DE" sz="2600" dirty="0" err="1" smtClean="0">
                <a:solidFill>
                  <a:srgbClr val="FFFF00"/>
                </a:solidFill>
              </a:rPr>
              <a:t>Nordtor</a:t>
            </a:r>
            <a:r>
              <a:rPr lang="de-DE" sz="2600" dirty="0" smtClean="0">
                <a:solidFill>
                  <a:srgbClr val="FFFF00"/>
                </a:solidFill>
              </a:rPr>
              <a:t> hinausgehen; er soll nicht durch das Tor zurückkehren, durch welches er hineingegangen ist, sondern stracks vor sich hinausgehen.</a:t>
            </a:r>
          </a:p>
        </p:txBody>
      </p:sp>
      <p:sp>
        <p:nvSpPr>
          <p:cNvPr id="169989" name="Line 5"/>
          <p:cNvSpPr>
            <a:spLocks noChangeShapeType="1"/>
          </p:cNvSpPr>
          <p:nvPr/>
        </p:nvSpPr>
        <p:spPr bwMode="auto">
          <a:xfrm flipV="1">
            <a:off x="6588125" y="692150"/>
            <a:ext cx="1871663" cy="1444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0" name="Line 6"/>
          <p:cNvSpPr>
            <a:spLocks noChangeShapeType="1"/>
          </p:cNvSpPr>
          <p:nvPr/>
        </p:nvSpPr>
        <p:spPr bwMode="auto">
          <a:xfrm flipH="1">
            <a:off x="6588125" y="836613"/>
            <a:ext cx="1944688" cy="1444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3" name="Line 9"/>
          <p:cNvSpPr>
            <a:spLocks noChangeShapeType="1"/>
          </p:cNvSpPr>
          <p:nvPr/>
        </p:nvSpPr>
        <p:spPr bwMode="auto">
          <a:xfrm flipH="1" flipV="1">
            <a:off x="6804025" y="1916113"/>
            <a:ext cx="0" cy="460851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4" name="Line 10"/>
          <p:cNvSpPr>
            <a:spLocks noChangeShapeType="1"/>
          </p:cNvSpPr>
          <p:nvPr/>
        </p:nvSpPr>
        <p:spPr bwMode="auto">
          <a:xfrm flipH="1">
            <a:off x="6300788" y="1916113"/>
            <a:ext cx="0" cy="460851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9995" name="Text Box 11"/>
          <p:cNvSpPr txBox="1">
            <a:spLocks noChangeArrowheads="1"/>
          </p:cNvSpPr>
          <p:nvPr/>
        </p:nvSpPr>
        <p:spPr bwMode="auto">
          <a:xfrm>
            <a:off x="179388" y="1844675"/>
            <a:ext cx="4340225" cy="5078413"/>
          </a:xfrm>
          <a:prstGeom prst="rect">
            <a:avLst/>
          </a:prstGeom>
          <a:solidFill>
            <a:srgbClr val="00CCFF"/>
          </a:solidFill>
          <a:ln w="9525">
            <a:noFill/>
            <a:miter lim="800000"/>
            <a:headEnd/>
            <a:tailEnd/>
          </a:ln>
        </p:spPr>
        <p:txBody>
          <a:bodyPr>
            <a:spAutoFit/>
          </a:bodyPr>
          <a:lstStyle/>
          <a:p>
            <a:pPr>
              <a:defRPr/>
            </a:pPr>
            <a:r>
              <a:rPr lang="de-DE" sz="3600" dirty="0">
                <a:effectLst>
                  <a:outerShdw blurRad="38100" dist="38100" dir="2700000" algn="tl">
                    <a:srgbClr val="000000">
                      <a:alpha val="43137"/>
                    </a:srgbClr>
                  </a:outerShdw>
                </a:effectLst>
                <a:cs typeface="Arial" charset="0"/>
              </a:rPr>
              <a:t>1Kor 11,17: </a:t>
            </a:r>
            <a:r>
              <a:rPr lang="de-DE" sz="3600" dirty="0">
                <a:solidFill>
                  <a:srgbClr val="FFFF00"/>
                </a:solidFill>
                <a:effectLst>
                  <a:outerShdw blurRad="38100" dist="38100" dir="2700000" algn="tl">
                    <a:srgbClr val="000000">
                      <a:alpha val="43137"/>
                    </a:srgbClr>
                  </a:outerShdw>
                </a:effectLst>
                <a:cs typeface="Arial" charset="0"/>
              </a:rPr>
              <a:t>Indem ich aber dieses vorschreibe, lobe ich nicht, </a:t>
            </a:r>
            <a:r>
              <a:rPr lang="de-DE" sz="3600" dirty="0" err="1">
                <a:solidFill>
                  <a:srgbClr val="FFFF00"/>
                </a:solidFill>
                <a:effectLst>
                  <a:outerShdw blurRad="38100" dist="38100" dir="2700000" algn="tl">
                    <a:srgbClr val="000000">
                      <a:alpha val="43137"/>
                    </a:srgbClr>
                  </a:outerShdw>
                </a:effectLst>
                <a:cs typeface="Arial" charset="0"/>
              </a:rPr>
              <a:t>daß</a:t>
            </a:r>
            <a:r>
              <a:rPr lang="de-DE" sz="3600" dirty="0">
                <a:solidFill>
                  <a:srgbClr val="FFFF00"/>
                </a:solidFill>
                <a:effectLst>
                  <a:outerShdw blurRad="38100" dist="38100" dir="2700000" algn="tl">
                    <a:srgbClr val="000000">
                      <a:alpha val="43137"/>
                    </a:srgbClr>
                  </a:outerShdw>
                </a:effectLst>
                <a:cs typeface="Arial" charset="0"/>
              </a:rPr>
              <a:t> ihr nicht zum Besseren, sondern zum Schlechteren zusammenkommt.</a:t>
            </a:r>
          </a:p>
          <a:p>
            <a:pPr>
              <a:defRPr/>
            </a:pPr>
            <a:endParaRPr lang="de-DE" sz="3600" dirty="0">
              <a:solidFill>
                <a:srgbClr val="FFFF00"/>
              </a:solidFill>
              <a:effectLst>
                <a:outerShdw blurRad="38100" dist="38100" dir="2700000" algn="tl">
                  <a:srgbClr val="000000">
                    <a:alpha val="43137"/>
                  </a:srgbClr>
                </a:outerShdw>
              </a:effectLst>
              <a:cs typeface="Arial" charset="0"/>
            </a:endParaRPr>
          </a:p>
        </p:txBody>
      </p:sp>
      <p:sp>
        <p:nvSpPr>
          <p:cNvPr id="12" name="Text Box 5"/>
          <p:cNvSpPr txBox="1">
            <a:spLocks noChangeArrowheads="1"/>
          </p:cNvSpPr>
          <p:nvPr/>
        </p:nvSpPr>
        <p:spPr bwMode="auto">
          <a:xfrm>
            <a:off x="684213" y="404813"/>
            <a:ext cx="3990975" cy="954087"/>
          </a:xfrm>
          <a:prstGeom prst="rect">
            <a:avLst/>
          </a:prstGeom>
          <a:noFill/>
          <a:ln w="9525">
            <a:noFill/>
            <a:miter lim="800000"/>
            <a:headEnd/>
            <a:tailEnd/>
          </a:ln>
        </p:spPr>
        <p:txBody>
          <a:bodyPr wrap="none">
            <a:spAutoFit/>
          </a:bodyPr>
          <a:lstStyle/>
          <a:p>
            <a:pPr>
              <a:buFontTx/>
              <a:buChar char="•"/>
              <a:defRPr/>
            </a:pPr>
            <a:r>
              <a:rPr lang="de-DE" dirty="0">
                <a:cs typeface="Arial" charset="0"/>
              </a:rPr>
              <a:t> </a:t>
            </a:r>
            <a:r>
              <a:rPr lang="de-DE" sz="2800" dirty="0">
                <a:effectLst>
                  <a:outerShdw blurRad="38100" dist="38100" dir="2700000" algn="tl">
                    <a:srgbClr val="000000">
                      <a:alpha val="43137"/>
                    </a:srgbClr>
                  </a:outerShdw>
                </a:effectLst>
                <a:cs typeface="Arial" charset="0"/>
              </a:rPr>
              <a:t>Das Prinzip der 2 oder </a:t>
            </a:r>
          </a:p>
          <a:p>
            <a:pPr>
              <a:buFontTx/>
              <a:buChar char="•"/>
              <a:defRPr/>
            </a:pPr>
            <a:r>
              <a:rPr lang="de-DE" sz="2800" dirty="0">
                <a:effectLst>
                  <a:outerShdw blurRad="38100" dist="38100" dir="2700000" algn="tl">
                    <a:srgbClr val="000000">
                      <a:alpha val="43137"/>
                    </a:srgbClr>
                  </a:outerShdw>
                </a:effectLst>
                <a:cs typeface="Arial" charset="0"/>
              </a:rPr>
              <a:t>3 Zeugen (5Mo 19,15)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vertical)">
                                      <p:cBhvr>
                                        <p:cTn id="7" dur="2000"/>
                                        <p:tgtEl>
                                          <p:spTgt spid="169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69989"/>
                                        </p:tgtEl>
                                        <p:attrNameLst>
                                          <p:attrName>style.visibility</p:attrName>
                                        </p:attrNameLst>
                                      </p:cBhvr>
                                      <p:to>
                                        <p:strVal val="visible"/>
                                      </p:to>
                                    </p:set>
                                    <p:animEffect transition="in" filter="blinds(vertical)">
                                      <p:cBhvr>
                                        <p:cTn id="12" dur="2000"/>
                                        <p:tgtEl>
                                          <p:spTgt spid="169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993"/>
                                        </p:tgtEl>
                                        <p:attrNameLst>
                                          <p:attrName>style.visibility</p:attrName>
                                        </p:attrNameLst>
                                      </p:cBhvr>
                                      <p:to>
                                        <p:strVal val="visible"/>
                                      </p:to>
                                    </p:set>
                                    <p:animEffect transition="in" filter="blinds(horizontal)">
                                      <p:cBhvr>
                                        <p:cTn id="17" dur="2000"/>
                                        <p:tgtEl>
                                          <p:spTgt spid="169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9994"/>
                                        </p:tgtEl>
                                        <p:attrNameLst>
                                          <p:attrName>style.visibility</p:attrName>
                                        </p:attrNameLst>
                                      </p:cBhvr>
                                      <p:to>
                                        <p:strVal val="visible"/>
                                      </p:to>
                                    </p:set>
                                    <p:animEffect transition="in" filter="blinds(horizontal)">
                                      <p:cBhvr>
                                        <p:cTn id="22" dur="2000"/>
                                        <p:tgtEl>
                                          <p:spTgt spid="1699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9995"/>
                                        </p:tgtEl>
                                        <p:attrNameLst>
                                          <p:attrName>style.visibility</p:attrName>
                                        </p:attrNameLst>
                                      </p:cBhvr>
                                      <p:to>
                                        <p:strVal val="visible"/>
                                      </p:to>
                                    </p:set>
                                    <p:anim calcmode="lin" valueType="num">
                                      <p:cBhvr additive="base">
                                        <p:cTn id="27" dur="500" fill="hold"/>
                                        <p:tgtEl>
                                          <p:spTgt spid="169995"/>
                                        </p:tgtEl>
                                        <p:attrNameLst>
                                          <p:attrName>ppt_x</p:attrName>
                                        </p:attrNameLst>
                                      </p:cBhvr>
                                      <p:tavLst>
                                        <p:tav tm="0">
                                          <p:val>
                                            <p:strVal val="#ppt_x"/>
                                          </p:val>
                                        </p:tav>
                                        <p:tav tm="100000">
                                          <p:val>
                                            <p:strVal val="#ppt_x"/>
                                          </p:val>
                                        </p:tav>
                                      </p:tavLst>
                                    </p:anim>
                                    <p:anim calcmode="lin" valueType="num">
                                      <p:cBhvr additive="base">
                                        <p:cTn id="28" dur="500" fill="hold"/>
                                        <p:tgtEl>
                                          <p:spTgt spid="169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animBg="1"/>
      <p:bldP spid="169990" grpId="0" animBg="1"/>
      <p:bldP spid="169993" grpId="0" animBg="1"/>
      <p:bldP spid="169994" grpId="0" animBg="1"/>
      <p:bldP spid="16999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0" y="1981200"/>
            <a:ext cx="4572000" cy="4876800"/>
          </a:xfrm>
        </p:spPr>
        <p:txBody>
          <a:bodyPr/>
          <a:lstStyle/>
          <a:p>
            <a:pPr>
              <a:lnSpc>
                <a:spcPct val="80000"/>
              </a:lnSpc>
              <a:buFontTx/>
              <a:buNone/>
              <a:defRPr/>
            </a:pPr>
            <a:r>
              <a:rPr lang="en-US" sz="2400" dirty="0" smtClean="0"/>
              <a:t>	</a:t>
            </a:r>
            <a:r>
              <a:rPr lang="de-DE" sz="2300" dirty="0" smtClean="0"/>
              <a:t>2Kor 13,1 </a:t>
            </a:r>
            <a:r>
              <a:rPr lang="de-DE" sz="2300" dirty="0" smtClean="0">
                <a:solidFill>
                  <a:srgbClr val="FFFF00"/>
                </a:solidFill>
              </a:rPr>
              <a:t>Dieses dritte Mal komme ich zu euch: aus zweier oder dreier Zeugen Mund wird jede Sache bestätigt werden. </a:t>
            </a:r>
          </a:p>
          <a:p>
            <a:pPr>
              <a:lnSpc>
                <a:spcPct val="80000"/>
              </a:lnSpc>
              <a:buFontTx/>
              <a:buNone/>
              <a:defRPr/>
            </a:pPr>
            <a:endParaRPr lang="de-DE" sz="1200" dirty="0" smtClean="0">
              <a:solidFill>
                <a:srgbClr val="FFFF00"/>
              </a:solidFill>
            </a:endParaRPr>
          </a:p>
          <a:p>
            <a:pPr>
              <a:lnSpc>
                <a:spcPct val="80000"/>
              </a:lnSpc>
              <a:buFontTx/>
              <a:buNone/>
              <a:defRPr/>
            </a:pPr>
            <a:r>
              <a:rPr lang="de-DE" sz="2300" dirty="0" smtClean="0">
                <a:solidFill>
                  <a:srgbClr val="FFFF00"/>
                </a:solidFill>
              </a:rPr>
              <a:t>	</a:t>
            </a:r>
            <a:r>
              <a:rPr lang="de-DE" sz="2300" dirty="0" smtClean="0"/>
              <a:t>1Tim 5,19: </a:t>
            </a:r>
            <a:r>
              <a:rPr lang="de-DE" sz="2300" dirty="0" smtClean="0">
                <a:solidFill>
                  <a:srgbClr val="FFFF00"/>
                </a:solidFill>
              </a:rPr>
              <a:t>Wider einen Ältesten nimm keine Klage an, außer bei zwei oder drei Zeugen. </a:t>
            </a:r>
          </a:p>
          <a:p>
            <a:pPr>
              <a:lnSpc>
                <a:spcPct val="80000"/>
              </a:lnSpc>
              <a:buFontTx/>
              <a:buNone/>
              <a:defRPr/>
            </a:pPr>
            <a:endParaRPr lang="de-DE" sz="1200" dirty="0" smtClean="0">
              <a:solidFill>
                <a:srgbClr val="FFFF00"/>
              </a:solidFill>
            </a:endParaRPr>
          </a:p>
          <a:p>
            <a:pPr>
              <a:lnSpc>
                <a:spcPct val="80000"/>
              </a:lnSpc>
              <a:buFontTx/>
              <a:buNone/>
              <a:defRPr/>
            </a:pPr>
            <a:r>
              <a:rPr lang="de-DE" sz="2300" dirty="0" smtClean="0">
                <a:solidFill>
                  <a:srgbClr val="FFFF00"/>
                </a:solidFill>
              </a:rPr>
              <a:t>	</a:t>
            </a:r>
            <a:r>
              <a:rPr lang="de-DE" sz="2300" dirty="0" smtClean="0"/>
              <a:t>Mat 18,16: </a:t>
            </a:r>
            <a:r>
              <a:rPr lang="de-DE" sz="2300" dirty="0" smtClean="0">
                <a:solidFill>
                  <a:srgbClr val="FFFF00"/>
                </a:solidFill>
              </a:rPr>
              <a:t>Wenn er aber nicht hört, so nimm noch einen oder zwei mit dir, damit aus zweier oder dreier Zeugen Mund jede Sache bestätigt werde. </a:t>
            </a:r>
          </a:p>
        </p:txBody>
      </p:sp>
      <p:sp>
        <p:nvSpPr>
          <p:cNvPr id="58372" name="Text Box 5"/>
          <p:cNvSpPr txBox="1">
            <a:spLocks noChangeArrowheads="1"/>
          </p:cNvSpPr>
          <p:nvPr/>
        </p:nvSpPr>
        <p:spPr bwMode="auto">
          <a:xfrm>
            <a:off x="468313" y="765175"/>
            <a:ext cx="7527925" cy="522288"/>
          </a:xfrm>
          <a:prstGeom prst="rect">
            <a:avLst/>
          </a:prstGeom>
          <a:noFill/>
          <a:ln w="9525">
            <a:noFill/>
            <a:miter lim="800000"/>
            <a:headEnd/>
            <a:tailEnd/>
          </a:ln>
        </p:spPr>
        <p:txBody>
          <a:bodyPr wrap="none">
            <a:spAutoFit/>
          </a:bodyPr>
          <a:lstStyle/>
          <a:p>
            <a:pPr>
              <a:buFontTx/>
              <a:buChar char="•"/>
              <a:defRPr/>
            </a:pPr>
            <a:r>
              <a:rPr lang="de-DE" dirty="0">
                <a:cs typeface="Arial" charset="0"/>
              </a:rPr>
              <a:t> </a:t>
            </a:r>
            <a:r>
              <a:rPr lang="de-DE" sz="2800" dirty="0">
                <a:effectLst>
                  <a:outerShdw blurRad="38100" dist="38100" dir="2700000" algn="tl">
                    <a:srgbClr val="000000">
                      <a:alpha val="43137"/>
                    </a:srgbClr>
                  </a:outerShdw>
                </a:effectLst>
                <a:cs typeface="Arial" charset="0"/>
              </a:rPr>
              <a:t>Das Prinzip der 2 oder 3 Zeugen (5Mo 19,15)</a:t>
            </a:r>
          </a:p>
        </p:txBody>
      </p:sp>
      <p:pic>
        <p:nvPicPr>
          <p:cNvPr id="72708" name="Picture 19"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916113"/>
            <a:ext cx="37163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0" y="1844675"/>
            <a:ext cx="5435600" cy="4876800"/>
          </a:xfrm>
        </p:spPr>
        <p:txBody>
          <a:bodyPr/>
          <a:lstStyle/>
          <a:p>
            <a:pPr>
              <a:lnSpc>
                <a:spcPct val="80000"/>
              </a:lnSpc>
              <a:buFontTx/>
              <a:buNone/>
              <a:defRPr/>
            </a:pPr>
            <a:r>
              <a:rPr lang="en-US" sz="2000" dirty="0" smtClean="0"/>
              <a:t>	</a:t>
            </a:r>
            <a:r>
              <a:rPr lang="de-DE" sz="2100" dirty="0" smtClean="0"/>
              <a:t>Gal 2,4:</a:t>
            </a:r>
            <a:r>
              <a:rPr lang="de-DE" sz="2100" dirty="0" smtClean="0">
                <a:solidFill>
                  <a:schemeClr val="accent1"/>
                </a:solidFill>
              </a:rPr>
              <a:t> </a:t>
            </a:r>
            <a:r>
              <a:rPr lang="de-DE" sz="2100" dirty="0" smtClean="0">
                <a:solidFill>
                  <a:srgbClr val="FFFF00"/>
                </a:solidFill>
              </a:rPr>
              <a:t>… es war aber der nebeneingeführten falschen Brüder wegen, die nebeneingekommen waren, um unsere Freiheit auszukundschaften, welche wir in Christus Jesu haben, auf </a:t>
            </a:r>
            <a:r>
              <a:rPr lang="de-DE" sz="2100" dirty="0" err="1" smtClean="0">
                <a:solidFill>
                  <a:srgbClr val="FFFF00"/>
                </a:solidFill>
              </a:rPr>
              <a:t>daß</a:t>
            </a:r>
            <a:r>
              <a:rPr lang="de-DE" sz="2100" dirty="0" smtClean="0">
                <a:solidFill>
                  <a:srgbClr val="FFFF00"/>
                </a:solidFill>
              </a:rPr>
              <a:t> sie uns in Knechtschaft brächten; </a:t>
            </a:r>
          </a:p>
          <a:p>
            <a:pPr>
              <a:lnSpc>
                <a:spcPct val="80000"/>
              </a:lnSpc>
              <a:buFontTx/>
              <a:buNone/>
              <a:defRPr/>
            </a:pPr>
            <a:r>
              <a:rPr lang="de-DE" sz="2100" dirty="0" smtClean="0">
                <a:solidFill>
                  <a:srgbClr val="FFFF00"/>
                </a:solidFill>
              </a:rPr>
              <a:t>	</a:t>
            </a:r>
            <a:r>
              <a:rPr lang="de-DE" sz="2100" dirty="0" err="1" smtClean="0"/>
              <a:t>Apg</a:t>
            </a:r>
            <a:r>
              <a:rPr lang="de-DE" sz="2100" dirty="0" smtClean="0"/>
              <a:t> 20,29: </a:t>
            </a:r>
            <a:r>
              <a:rPr lang="de-DE" sz="2100" dirty="0" smtClean="0">
                <a:solidFill>
                  <a:srgbClr val="FFFF00"/>
                </a:solidFill>
              </a:rPr>
              <a:t>Denn ich weiß dieses, </a:t>
            </a:r>
            <a:r>
              <a:rPr lang="de-DE" sz="2100" dirty="0" err="1" smtClean="0">
                <a:solidFill>
                  <a:srgbClr val="FFFF00"/>
                </a:solidFill>
              </a:rPr>
              <a:t>daß</a:t>
            </a:r>
            <a:r>
              <a:rPr lang="de-DE" sz="2100" dirty="0" smtClean="0">
                <a:solidFill>
                  <a:srgbClr val="FFFF00"/>
                </a:solidFill>
              </a:rPr>
              <a:t> nach meinem Abschiede verderbliche Wölfe zu euch hereinkommen werden, die der Herde nicht schonen. </a:t>
            </a:r>
          </a:p>
          <a:p>
            <a:pPr>
              <a:lnSpc>
                <a:spcPct val="80000"/>
              </a:lnSpc>
              <a:buFontTx/>
              <a:buNone/>
              <a:defRPr/>
            </a:pPr>
            <a:r>
              <a:rPr lang="de-DE" sz="2100" dirty="0" smtClean="0">
                <a:solidFill>
                  <a:srgbClr val="FFFF00"/>
                </a:solidFill>
              </a:rPr>
              <a:t>	</a:t>
            </a:r>
            <a:r>
              <a:rPr lang="de-DE" sz="2100" dirty="0" smtClean="0"/>
              <a:t>2Pet 2,1: </a:t>
            </a:r>
            <a:r>
              <a:rPr lang="de-DE" sz="2100" dirty="0" smtClean="0">
                <a:solidFill>
                  <a:srgbClr val="FFFF00"/>
                </a:solidFill>
              </a:rPr>
              <a:t>Es waren aber auch falsche Propheten unter dem Volke, wie auch unter euch falsche Lehrer sein werden, welche verderbliche Sekten nebeneinführen werden und den Gebieter verleugnen, der sie erkauft hat, und sich selbst schnelles Verderben zuziehen. </a:t>
            </a:r>
          </a:p>
        </p:txBody>
      </p:sp>
      <p:sp>
        <p:nvSpPr>
          <p:cNvPr id="59396" name="Text Box 5"/>
          <p:cNvSpPr txBox="1">
            <a:spLocks noChangeArrowheads="1"/>
          </p:cNvSpPr>
          <p:nvPr/>
        </p:nvSpPr>
        <p:spPr bwMode="auto">
          <a:xfrm>
            <a:off x="376238" y="950913"/>
            <a:ext cx="6840537" cy="523875"/>
          </a:xfrm>
          <a:prstGeom prst="rect">
            <a:avLst/>
          </a:prstGeom>
          <a:noFill/>
          <a:ln w="9525">
            <a:noFill/>
            <a:miter lim="800000"/>
            <a:headEnd/>
            <a:tailEnd/>
          </a:ln>
        </p:spPr>
        <p:txBody>
          <a:bodyPr wrap="none">
            <a:spAutoFit/>
          </a:bodyPr>
          <a:lstStyle/>
          <a:p>
            <a:pPr>
              <a:buFontTx/>
              <a:buChar char="•"/>
              <a:defRPr/>
            </a:pPr>
            <a:r>
              <a:rPr lang="de-DE" dirty="0">
                <a:cs typeface="Arial" charset="0"/>
              </a:rPr>
              <a:t> </a:t>
            </a:r>
            <a:r>
              <a:rPr lang="de-DE" sz="2800" dirty="0">
                <a:effectLst>
                  <a:outerShdw blurRad="38100" dist="38100" dir="2700000" algn="tl">
                    <a:srgbClr val="000000">
                      <a:alpha val="43137"/>
                    </a:srgbClr>
                  </a:outerShdw>
                </a:effectLst>
                <a:cs typeface="Arial" charset="0"/>
              </a:rPr>
              <a:t>Schutz vor Gefahren (Irrlehre / Unmoral)</a:t>
            </a:r>
          </a:p>
        </p:txBody>
      </p:sp>
      <p:pic>
        <p:nvPicPr>
          <p:cNvPr id="73732" name="Picture 19" descr="Jo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525" y="1916113"/>
            <a:ext cx="34655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14500"/>
            <a:ext cx="3176587" cy="442912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18437"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8438" name="Text Box 9"/>
          <p:cNvSpPr txBox="1">
            <a:spLocks noChangeArrowheads="1"/>
          </p:cNvSpPr>
          <p:nvPr/>
        </p:nvSpPr>
        <p:spPr bwMode="auto">
          <a:xfrm>
            <a:off x="214313" y="1785938"/>
            <a:ext cx="2357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t>Altstadt von Jerusalem</a:t>
            </a:r>
            <a:endParaRPr lang="de-DE" altLang="de-DE"/>
          </a:p>
        </p:txBody>
      </p:sp>
      <p:sp>
        <p:nvSpPr>
          <p:cNvPr id="18439"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18441" name="Textfeld 9"/>
          <p:cNvSpPr txBox="1">
            <a:spLocks noChangeArrowheads="1"/>
          </p:cNvSpPr>
          <p:nvPr/>
        </p:nvSpPr>
        <p:spPr bwMode="auto">
          <a:xfrm>
            <a:off x="2786063" y="6143625"/>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000"/>
              <a:t>FB</a:t>
            </a:r>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443"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4" name="Rectangle 2"/>
          <p:cNvSpPr>
            <a:spLocks noGrp="1" noChangeArrowheads="1"/>
          </p:cNvSpPr>
          <p:nvPr>
            <p:ph type="title"/>
          </p:nvPr>
        </p:nvSpPr>
        <p:spPr>
          <a:xfrm>
            <a:off x="323850" y="476250"/>
            <a:ext cx="8569325" cy="765175"/>
          </a:xfrm>
        </p:spPr>
        <p:txBody>
          <a:bodyPr/>
          <a:lstStyle/>
          <a:p>
            <a:pPr eaLnBrk="1" hangingPunct="1">
              <a:defRPr/>
            </a:pPr>
            <a:r>
              <a:rPr lang="de-DE" dirty="0" smtClean="0">
                <a:solidFill>
                  <a:srgbClr val="FFC000"/>
                </a:solidFill>
              </a:rPr>
              <a:t>Salomo in Jerusalem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75780"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1"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2"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3"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75784"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5"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75786"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7"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8" name="Line 8"/>
          <p:cNvSpPr>
            <a:spLocks noChangeShapeType="1"/>
          </p:cNvSpPr>
          <p:nvPr/>
        </p:nvSpPr>
        <p:spPr bwMode="auto">
          <a:xfrm flipV="1">
            <a:off x="1258888" y="2708275"/>
            <a:ext cx="6265862" cy="22336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75789"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75790"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75791"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le:Megiddo localis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2663825"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76600" y="404813"/>
            <a:ext cx="5203825"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pic>
        <p:nvPicPr>
          <p:cNvPr id="76804" name="Picture 4" descr="File:Tel meg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973263"/>
            <a:ext cx="5724525"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6"/>
          <p:cNvSpPr txBox="1">
            <a:spLocks noChangeArrowheads="1"/>
          </p:cNvSpPr>
          <p:nvPr/>
        </p:nvSpPr>
        <p:spPr bwMode="auto">
          <a:xfrm>
            <a:off x="8388350" y="19891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FB</a:t>
            </a:r>
          </a:p>
        </p:txBody>
      </p:sp>
      <p:sp>
        <p:nvSpPr>
          <p:cNvPr id="76806" name="Textfeld 7"/>
          <p:cNvSpPr txBox="1">
            <a:spLocks noChangeArrowheads="1"/>
          </p:cNvSpPr>
          <p:nvPr/>
        </p:nvSpPr>
        <p:spPr bwMode="auto">
          <a:xfrm>
            <a:off x="684213" y="6308725"/>
            <a:ext cx="1943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a:t>Gohnarch GNU 1.2 orlater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77828" name="Picture 2" descr="C:\Users\Roger\Desktop\DCIM\100CANON\IMG_1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10287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upload.wikimedia.org/wikipedia/commons/c/c9/Megido_H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8138"/>
            <a:ext cx="8137525"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feld 4"/>
          <p:cNvSpPr txBox="1">
            <a:spLocks noChangeArrowheads="1"/>
          </p:cNvSpPr>
          <p:nvPr/>
        </p:nvSpPr>
        <p:spPr bwMode="auto">
          <a:xfrm>
            <a:off x="7380288" y="692150"/>
            <a:ext cx="71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78852" name="Textfeld 5"/>
          <p:cNvSpPr txBox="1">
            <a:spLocks noChangeArrowheads="1"/>
          </p:cNvSpPr>
          <p:nvPr/>
        </p:nvSpPr>
        <p:spPr bwMode="auto">
          <a:xfrm>
            <a:off x="7812088" y="16287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
        <p:nvSpPr>
          <p:cNvPr id="7" name="Textfeld 6"/>
          <p:cNvSpPr txBox="1"/>
          <p:nvPr/>
        </p:nvSpPr>
        <p:spPr>
          <a:xfrm>
            <a:off x="7235825" y="476250"/>
            <a:ext cx="431800" cy="231775"/>
          </a:xfrm>
          <a:prstGeom prst="rect">
            <a:avLst/>
          </a:prstGeom>
          <a:solidFill>
            <a:schemeClr val="tx1"/>
          </a:solidFill>
        </p:spPr>
        <p:txBody>
          <a:bodyPr>
            <a:spAutoFit/>
          </a:bodyPr>
          <a:lstStyle/>
          <a:p>
            <a:pPr>
              <a:defRPr/>
            </a:pPr>
            <a:r>
              <a:rPr lang="de-DE" sz="900" dirty="0">
                <a:solidFill>
                  <a:schemeClr val="accent4">
                    <a:lumMod val="10000"/>
                  </a:schemeClr>
                </a:solidFill>
                <a:cs typeface="Arial" charset="0"/>
              </a:rPr>
              <a:t>10-</a:t>
            </a:r>
            <a:r>
              <a:rPr lang="he-IL" sz="900" dirty="0">
                <a:solidFill>
                  <a:schemeClr val="accent4">
                    <a:lumMod val="10000"/>
                  </a:schemeClr>
                </a:solidFill>
                <a:latin typeface="Times New Roman"/>
                <a:cs typeface="Times New Roman"/>
              </a:rPr>
              <a:t>ה</a:t>
            </a:r>
            <a:endParaRPr lang="de-DE" sz="900" dirty="0">
              <a:solidFill>
                <a:schemeClr val="accent4">
                  <a:lumMod val="10000"/>
                </a:schemeClr>
              </a:solidFill>
              <a:cs typeface="Arial" charset="0"/>
            </a:endParaRPr>
          </a:p>
        </p:txBody>
      </p:sp>
      <p:sp>
        <p:nvSpPr>
          <p:cNvPr id="8" name="Textfeld 7"/>
          <p:cNvSpPr txBox="1"/>
          <p:nvPr/>
        </p:nvSpPr>
        <p:spPr>
          <a:xfrm>
            <a:off x="7308850" y="836613"/>
            <a:ext cx="358775" cy="369887"/>
          </a:xfrm>
          <a:prstGeom prst="rect">
            <a:avLst/>
          </a:prstGeom>
          <a:solidFill>
            <a:schemeClr val="tx1"/>
          </a:solidFill>
        </p:spPr>
        <p:txBody>
          <a:bodyPr>
            <a:spAutoFit/>
          </a:bodyPr>
          <a:lstStyle/>
          <a:p>
            <a:pPr>
              <a:defRPr/>
            </a:pPr>
            <a:r>
              <a:rPr lang="de-DE" sz="900" dirty="0">
                <a:solidFill>
                  <a:schemeClr val="accent4">
                    <a:lumMod val="10000"/>
                  </a:schemeClr>
                </a:solidFill>
                <a:cs typeface="Arial" charset="0"/>
              </a:rPr>
              <a:t>9-</a:t>
            </a:r>
            <a:r>
              <a:rPr lang="he-IL" sz="900" dirty="0">
                <a:solidFill>
                  <a:schemeClr val="accent4">
                    <a:lumMod val="10000"/>
                  </a:schemeClr>
                </a:solidFill>
                <a:latin typeface="Times New Roman"/>
                <a:cs typeface="Times New Roman"/>
              </a:rPr>
              <a:t>ה</a:t>
            </a:r>
            <a:endParaRPr lang="de-DE" sz="900" dirty="0">
              <a:solidFill>
                <a:schemeClr val="accent4">
                  <a:lumMod val="10000"/>
                </a:schemeClr>
              </a:solidFill>
              <a:cs typeface="Arial" charset="0"/>
            </a:endParaRPr>
          </a:p>
          <a:p>
            <a:pPr>
              <a:defRPr/>
            </a:pPr>
            <a:endParaRPr lang="de-DE" sz="900" dirty="0">
              <a:solidFill>
                <a:schemeClr val="accent4">
                  <a:lumMod val="10000"/>
                </a:schemeClr>
              </a:solidFill>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79876" name="Picture 2" descr="C:\Users\Roger\Desktop\DCIM\100CANON\IMG_1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0900" name="Picture 2" descr="C:\Users\Roger\Desktop\DCIM\100CANON\IMG_1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718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1924" name="Picture 2" descr="C:\Users\Roger\Desktop\DCIM\100CANON\IMG_14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(6)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a:t>
            </a:r>
            <a:r>
              <a:rPr lang="de-DE" sz="4400" kern="0" dirty="0" err="1">
                <a:solidFill>
                  <a:srgbClr val="00FF00"/>
                </a:solidFill>
                <a:effectLst>
                  <a:outerShdw blurRad="38100" dist="38100" dir="2700000" algn="tl">
                    <a:srgbClr val="000000"/>
                  </a:outerShdw>
                </a:effectLst>
                <a:latin typeface="+mj-lt"/>
                <a:ea typeface="+mj-ea"/>
                <a:cs typeface="+mj-cs"/>
              </a:rPr>
              <a:t>Megiddo</a:t>
            </a:r>
            <a:endParaRPr lang="de-DE" sz="4400" kern="0" dirty="0">
              <a:solidFill>
                <a:srgbClr val="00FF00"/>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2">
            <a:extLst>
              <a:ext uri="{28A0092B-C50C-407E-A947-70E740481C1C}">
                <a14:useLocalDpi xmlns:a14="http://schemas.microsoft.com/office/drawing/2010/main" val="0"/>
              </a:ext>
            </a:extLst>
          </a:blip>
          <a:srcRect l="10204" b="3676"/>
          <a:stretch>
            <a:fillRect/>
          </a:stretch>
        </p:blipFill>
        <p:spPr bwMode="auto">
          <a:xfrm>
            <a:off x="5899150" y="0"/>
            <a:ext cx="324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11"/>
          <p:cNvSpPr txBox="1">
            <a:spLocks noChangeArrowheads="1"/>
          </p:cNvSpPr>
          <p:nvPr/>
        </p:nvSpPr>
        <p:spPr bwMode="auto">
          <a:xfrm>
            <a:off x="5500688" y="0"/>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sz="1200"/>
              <a:t>FB</a:t>
            </a:r>
            <a:endParaRPr lang="de-DE" altLang="de-DE" sz="1200"/>
          </a:p>
        </p:txBody>
      </p:sp>
      <p:sp>
        <p:nvSpPr>
          <p:cNvPr id="83972" name="Textfeld 6"/>
          <p:cNvSpPr txBox="1">
            <a:spLocks noChangeArrowheads="1"/>
          </p:cNvSpPr>
          <p:nvPr/>
        </p:nvSpPr>
        <p:spPr bwMode="auto">
          <a:xfrm>
            <a:off x="7786688" y="2143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3" name="Textfeld 6"/>
          <p:cNvSpPr txBox="1">
            <a:spLocks noChangeArrowheads="1"/>
          </p:cNvSpPr>
          <p:nvPr/>
        </p:nvSpPr>
        <p:spPr bwMode="auto">
          <a:xfrm>
            <a:off x="7380288" y="1916113"/>
            <a:ext cx="50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4" name="Textfeld 6"/>
          <p:cNvSpPr txBox="1">
            <a:spLocks noChangeArrowheads="1"/>
          </p:cNvSpPr>
          <p:nvPr/>
        </p:nvSpPr>
        <p:spPr bwMode="auto">
          <a:xfrm>
            <a:off x="7019925" y="1773238"/>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5" name="Textfeld 6"/>
          <p:cNvSpPr txBox="1">
            <a:spLocks noChangeArrowheads="1"/>
          </p:cNvSpPr>
          <p:nvPr/>
        </p:nvSpPr>
        <p:spPr bwMode="auto">
          <a:xfrm>
            <a:off x="7451725" y="765175"/>
            <a:ext cx="500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6000">
                <a:solidFill>
                  <a:srgbClr val="FF0000"/>
                </a:solidFill>
              </a:rPr>
              <a:t>.</a:t>
            </a:r>
          </a:p>
        </p:txBody>
      </p:sp>
      <p:sp>
        <p:nvSpPr>
          <p:cNvPr id="83976" name="Line 8"/>
          <p:cNvSpPr>
            <a:spLocks noChangeShapeType="1"/>
          </p:cNvSpPr>
          <p:nvPr/>
        </p:nvSpPr>
        <p:spPr bwMode="auto">
          <a:xfrm>
            <a:off x="4500563" y="620713"/>
            <a:ext cx="33845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77" name="Textfeld 13"/>
          <p:cNvSpPr txBox="1">
            <a:spLocks noChangeArrowheads="1"/>
          </p:cNvSpPr>
          <p:nvPr/>
        </p:nvSpPr>
        <p:spPr bwMode="auto">
          <a:xfrm>
            <a:off x="3203575" y="333375"/>
            <a:ext cx="96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Hazor</a:t>
            </a:r>
          </a:p>
        </p:txBody>
      </p:sp>
      <p:sp>
        <p:nvSpPr>
          <p:cNvPr id="83978" name="Line 8"/>
          <p:cNvSpPr>
            <a:spLocks noChangeShapeType="1"/>
          </p:cNvSpPr>
          <p:nvPr/>
        </p:nvSpPr>
        <p:spPr bwMode="auto">
          <a:xfrm flipV="1">
            <a:off x="2771775" y="1557338"/>
            <a:ext cx="4824413" cy="2873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79" name="Line 8"/>
          <p:cNvSpPr>
            <a:spLocks noChangeShapeType="1"/>
          </p:cNvSpPr>
          <p:nvPr/>
        </p:nvSpPr>
        <p:spPr bwMode="auto">
          <a:xfrm flipV="1">
            <a:off x="2555875" y="2492375"/>
            <a:ext cx="446405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80" name="Line 8"/>
          <p:cNvSpPr>
            <a:spLocks noChangeShapeType="1"/>
          </p:cNvSpPr>
          <p:nvPr/>
        </p:nvSpPr>
        <p:spPr bwMode="auto">
          <a:xfrm flipV="1">
            <a:off x="1258888" y="2708275"/>
            <a:ext cx="6265862" cy="22336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83981" name="Textfeld 17"/>
          <p:cNvSpPr txBox="1">
            <a:spLocks noChangeArrowheads="1"/>
          </p:cNvSpPr>
          <p:nvPr/>
        </p:nvSpPr>
        <p:spPr bwMode="auto">
          <a:xfrm>
            <a:off x="1331913" y="1484313"/>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Megiddo</a:t>
            </a:r>
          </a:p>
        </p:txBody>
      </p:sp>
      <p:sp>
        <p:nvSpPr>
          <p:cNvPr id="83982" name="Textfeld 18"/>
          <p:cNvSpPr txBox="1">
            <a:spLocks noChangeArrowheads="1"/>
          </p:cNvSpPr>
          <p:nvPr/>
        </p:nvSpPr>
        <p:spPr bwMode="auto">
          <a:xfrm>
            <a:off x="1403350" y="2636838"/>
            <a:ext cx="95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Gezer</a:t>
            </a:r>
          </a:p>
        </p:txBody>
      </p:sp>
      <p:sp>
        <p:nvSpPr>
          <p:cNvPr id="83983" name="Textfeld 19"/>
          <p:cNvSpPr txBox="1">
            <a:spLocks noChangeArrowheads="1"/>
          </p:cNvSpPr>
          <p:nvPr/>
        </p:nvSpPr>
        <p:spPr bwMode="auto">
          <a:xfrm>
            <a:off x="250825" y="4365625"/>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2400"/>
              <a:t>Jerusalem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4996" name="Picture 2" descr="C:\Users\Roger\Desktop\Israel 2013 Gezer\IMG_0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Neuer Ordner (2)\IsraelReise_0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14313"/>
            <a:ext cx="1061085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
          <p:cNvSpPr>
            <a:spLocks noGrp="1" noChangeArrowheads="1"/>
          </p:cNvSpPr>
          <p:nvPr>
            <p:ph type="title"/>
          </p:nvPr>
        </p:nvSpPr>
        <p:spPr>
          <a:xfrm>
            <a:off x="323850" y="0"/>
            <a:ext cx="8569325" cy="765175"/>
          </a:xfrm>
        </p:spPr>
        <p:txBody>
          <a:bodyPr/>
          <a:lstStyle/>
          <a:p>
            <a:pPr eaLnBrk="1" hangingPunct="1">
              <a:defRPr/>
            </a:pPr>
            <a:r>
              <a:rPr lang="de-DE" dirty="0" smtClean="0">
                <a:solidFill>
                  <a:srgbClr val="FFC000"/>
                </a:solidFill>
              </a:rPr>
              <a:t>Salomo in Jerusalem</a:t>
            </a:r>
          </a:p>
        </p:txBody>
      </p:sp>
      <p:sp>
        <p:nvSpPr>
          <p:cNvPr id="1946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19462"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1946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19466" name="Text Box 15"/>
          <p:cNvSpPr txBox="1">
            <a:spLocks noChangeArrowheads="1"/>
          </p:cNvSpPr>
          <p:nvPr/>
        </p:nvSpPr>
        <p:spPr bwMode="auto">
          <a:xfrm>
            <a:off x="-1285875" y="37861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S</a:t>
            </a:r>
            <a:endParaRPr lang="de-DE" altLang="de-DE">
              <a:solidFill>
                <a:srgbClr val="00FF00"/>
              </a:solidFill>
            </a:endParaRPr>
          </a:p>
        </p:txBody>
      </p:sp>
      <p:sp>
        <p:nvSpPr>
          <p:cNvPr id="19467" name="Text Box 16"/>
          <p:cNvSpPr txBox="1">
            <a:spLocks noChangeArrowheads="1"/>
          </p:cNvSpPr>
          <p:nvPr/>
        </p:nvSpPr>
        <p:spPr bwMode="auto">
          <a:xfrm>
            <a:off x="8807450" y="27860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CH" altLang="de-DE">
                <a:solidFill>
                  <a:srgbClr val="00FF00"/>
                </a:solidFill>
              </a:rPr>
              <a:t>N</a:t>
            </a:r>
            <a:endParaRPr lang="de-DE" altLang="de-DE">
              <a:solidFill>
                <a:srgbClr val="00FF00"/>
              </a:solidFill>
            </a:endParaRPr>
          </a:p>
        </p:txBody>
      </p:sp>
      <p:sp>
        <p:nvSpPr>
          <p:cNvPr id="12" name="Textfeld 11"/>
          <p:cNvSpPr txBox="1"/>
          <p:nvPr/>
        </p:nvSpPr>
        <p:spPr>
          <a:xfrm>
            <a:off x="2195513" y="6092825"/>
            <a:ext cx="862012" cy="369888"/>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9470" name="Line 6"/>
          <p:cNvSpPr>
            <a:spLocks noChangeShapeType="1"/>
          </p:cNvSpPr>
          <p:nvPr/>
        </p:nvSpPr>
        <p:spPr bwMode="auto">
          <a:xfrm flipV="1">
            <a:off x="2916238" y="3500438"/>
            <a:ext cx="1439862" cy="7207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 name="Text Box 7"/>
          <p:cNvSpPr txBox="1">
            <a:spLocks noChangeArrowheads="1"/>
          </p:cNvSpPr>
          <p:nvPr/>
        </p:nvSpPr>
        <p:spPr bwMode="auto">
          <a:xfrm>
            <a:off x="1763713" y="3789363"/>
            <a:ext cx="1214437" cy="3683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cs typeface="Arial" charset="0"/>
              </a:rPr>
              <a:t>Der </a:t>
            </a:r>
            <a:r>
              <a:rPr lang="de-CH"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86020" name="Picture 2" descr="C:\Users\Roger\Desktop\Israel 2013 Gezer\IMG_0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105441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87045" name="Picture 2" descr="C:\Users\Roger\Desktop\Israel 2013 Gezer\IMG_0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88069" name="Picture 2" descr="C:\Users\Roger\Desktop\Israel 2013 Gezer\IMG_0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5212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txBox="1">
            <a:spLocks/>
          </p:cNvSpPr>
          <p:nvPr/>
        </p:nvSpPr>
        <p:spPr bwMode="auto">
          <a:xfrm>
            <a:off x="323850" y="188913"/>
            <a:ext cx="8229600" cy="133985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(7) </a:t>
            </a:r>
            <a:r>
              <a:rPr lang="de-DE" sz="4400" kern="0" dirty="0" err="1">
                <a:solidFill>
                  <a:srgbClr val="00FF00"/>
                </a:solidFill>
                <a:effectLst>
                  <a:outerShdw blurRad="38100" dist="38100" dir="2700000" algn="tl">
                    <a:srgbClr val="000000"/>
                  </a:outerShdw>
                </a:effectLst>
                <a:latin typeface="+mj-lt"/>
                <a:ea typeface="+mj-ea"/>
                <a:cs typeface="+mj-cs"/>
              </a:rPr>
              <a:t>Salomos</a:t>
            </a:r>
            <a:r>
              <a:rPr lang="de-DE" sz="4400" kern="0" dirty="0">
                <a:solidFill>
                  <a:srgbClr val="00FF00"/>
                </a:solidFill>
                <a:effectLst>
                  <a:outerShdw blurRad="38100" dist="38100" dir="2700000" algn="tl">
                    <a:srgbClr val="000000"/>
                  </a:outerShdw>
                </a:effectLst>
                <a:latin typeface="+mj-lt"/>
                <a:ea typeface="+mj-ea"/>
                <a:cs typeface="+mj-cs"/>
              </a:rPr>
              <a:t> Stadttor in Gezer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89093" name="Picture 2" descr="C:\Users\Roger\Desktop\Israel 2013 Gezer\IMG_0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065212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Roger\Desktop\Israel 2013 Gezer\IMG_04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76475"/>
            <a:ext cx="2971800" cy="2981325"/>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p:cNvSpPr>
            <a:spLocks noGrp="1" noChangeArrowheads="1"/>
          </p:cNvSpPr>
          <p:nvPr>
            <p:ph type="title"/>
          </p:nvPr>
        </p:nvSpPr>
        <p:spPr>
          <a:xfrm>
            <a:off x="0" y="0"/>
            <a:ext cx="9144000" cy="1143000"/>
          </a:xfrm>
        </p:spPr>
        <p:txBody>
          <a:bodyPr/>
          <a:lstStyle/>
          <a:p>
            <a:pPr>
              <a:defRPr/>
            </a:pPr>
            <a:r>
              <a:rPr lang="de-DE" sz="4200" dirty="0" smtClean="0"/>
              <a:t>Der Doppelfluss aus dem Tempelberg</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149600"/>
            <a:ext cx="55451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Line 5"/>
          <p:cNvSpPr>
            <a:spLocks noChangeShapeType="1"/>
          </p:cNvSpPr>
          <p:nvPr/>
        </p:nvSpPr>
        <p:spPr bwMode="auto">
          <a:xfrm>
            <a:off x="6011863" y="4724400"/>
            <a:ext cx="2952750" cy="1728788"/>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63847" name="Text Box 7"/>
          <p:cNvSpPr txBox="1">
            <a:spLocks noChangeArrowheads="1"/>
          </p:cNvSpPr>
          <p:nvPr/>
        </p:nvSpPr>
        <p:spPr bwMode="auto">
          <a:xfrm>
            <a:off x="3687763" y="981075"/>
            <a:ext cx="5456237" cy="2030413"/>
          </a:xfrm>
          <a:prstGeom prst="rect">
            <a:avLst/>
          </a:prstGeom>
          <a:noFill/>
          <a:ln w="9525">
            <a:noFill/>
            <a:miter lim="800000"/>
            <a:headEnd/>
            <a:tailEnd/>
          </a:ln>
          <a:effectLst/>
        </p:spPr>
        <p:txBody>
          <a:bodyPr>
            <a:spAutoFit/>
          </a:bodyPr>
          <a:lstStyle/>
          <a:p>
            <a:pPr>
              <a:defRPr/>
            </a:pPr>
            <a:r>
              <a:rPr lang="de-DE" dirty="0" err="1">
                <a:solidFill>
                  <a:srgbClr val="00FF00"/>
                </a:solidFill>
                <a:effectLst>
                  <a:outerShdw blurRad="38100" dist="38100" dir="2700000" algn="tl">
                    <a:srgbClr val="000000"/>
                  </a:outerShdw>
                </a:effectLst>
                <a:cs typeface="Arial" charset="0"/>
              </a:rPr>
              <a:t>Hes</a:t>
            </a:r>
            <a:r>
              <a:rPr lang="de-DE" dirty="0">
                <a:solidFill>
                  <a:srgbClr val="00FF00"/>
                </a:solidFill>
                <a:effectLst>
                  <a:outerShdw blurRad="38100" dist="38100" dir="2700000" algn="tl">
                    <a:srgbClr val="000000"/>
                  </a:outerShdw>
                </a:effectLst>
                <a:cs typeface="Arial" charset="0"/>
              </a:rPr>
              <a:t> 47: </a:t>
            </a:r>
          </a:p>
          <a:p>
            <a:pPr>
              <a:defRPr/>
            </a:pPr>
            <a:r>
              <a:rPr lang="de-DE" dirty="0">
                <a:solidFill>
                  <a:srgbClr val="00FF00"/>
                </a:solidFill>
                <a:effectLst>
                  <a:outerShdw blurRad="38100" dist="38100" dir="2700000" algn="tl">
                    <a:srgbClr val="000000"/>
                  </a:outerShdw>
                </a:effectLst>
                <a:cs typeface="Arial" charset="0"/>
              </a:rPr>
              <a:t>1. Wasser rieselten von der rechten </a:t>
            </a:r>
            <a:r>
              <a:rPr lang="de-DE" dirty="0" err="1">
                <a:solidFill>
                  <a:srgbClr val="00FF00"/>
                </a:solidFill>
                <a:effectLst>
                  <a:outerShdw blurRad="38100" dist="38100" dir="2700000" algn="tl">
                    <a:srgbClr val="000000"/>
                  </a:outerShdw>
                </a:effectLst>
                <a:cs typeface="Arial" charset="0"/>
              </a:rPr>
              <a:t>Torseite</a:t>
            </a:r>
            <a:r>
              <a:rPr lang="de-DE" dirty="0">
                <a:solidFill>
                  <a:srgbClr val="00FF00"/>
                </a:solidFill>
                <a:effectLst>
                  <a:outerShdw blurRad="38100" dist="38100" dir="2700000" algn="tl">
                    <a:srgbClr val="000000"/>
                  </a:outerShdw>
                </a:effectLst>
                <a:cs typeface="Arial" charset="0"/>
              </a:rPr>
              <a:t> her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2,4)</a:t>
            </a:r>
          </a:p>
          <a:p>
            <a:pPr>
              <a:defRPr/>
            </a:pPr>
            <a:r>
              <a:rPr lang="de-DE" dirty="0">
                <a:solidFill>
                  <a:srgbClr val="00FF00"/>
                </a:solidFill>
                <a:effectLst>
                  <a:outerShdw blurRad="38100" dist="38100" dir="2700000" algn="tl">
                    <a:srgbClr val="000000"/>
                  </a:outerShdw>
                </a:effectLst>
                <a:cs typeface="Arial" charset="0"/>
              </a:rPr>
              <a:t>2. Wasser bis an die Knöchel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2,41)</a:t>
            </a:r>
          </a:p>
          <a:p>
            <a:pPr>
              <a:defRPr/>
            </a:pPr>
            <a:r>
              <a:rPr lang="de-DE" dirty="0">
                <a:solidFill>
                  <a:srgbClr val="00FF00"/>
                </a:solidFill>
                <a:effectLst>
                  <a:outerShdw blurRad="38100" dist="38100" dir="2700000" algn="tl">
                    <a:srgbClr val="000000"/>
                  </a:outerShdw>
                </a:effectLst>
                <a:cs typeface="Arial" charset="0"/>
              </a:rPr>
              <a:t>3. Wasser bis an die Knie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8)</a:t>
            </a:r>
          </a:p>
          <a:p>
            <a:pPr>
              <a:defRPr/>
            </a:pPr>
            <a:r>
              <a:rPr lang="de-DE" dirty="0">
                <a:solidFill>
                  <a:srgbClr val="00FF00"/>
                </a:solidFill>
                <a:effectLst>
                  <a:outerShdw blurRad="38100" dist="38100" dir="2700000" algn="tl">
                    <a:srgbClr val="000000"/>
                  </a:outerShdw>
                </a:effectLst>
                <a:cs typeface="Arial" charset="0"/>
              </a:rPr>
              <a:t>4. Wasser bis an die Hüfte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10)</a:t>
            </a:r>
          </a:p>
          <a:p>
            <a:pPr>
              <a:defRPr/>
            </a:pPr>
            <a:r>
              <a:rPr lang="de-DE" dirty="0">
                <a:solidFill>
                  <a:srgbClr val="00FF00"/>
                </a:solidFill>
                <a:effectLst>
                  <a:outerShdw blurRad="38100" dist="38100" dir="2700000" algn="tl">
                    <a:srgbClr val="000000"/>
                  </a:outerShdw>
                </a:effectLst>
                <a:cs typeface="Arial" charset="0"/>
              </a:rPr>
              <a:t>5. Wasser zum Schwimmen (</a:t>
            </a:r>
            <a:r>
              <a:rPr lang="de-DE" dirty="0" err="1">
                <a:solidFill>
                  <a:srgbClr val="00FF00"/>
                </a:solidFill>
                <a:effectLst>
                  <a:outerShdw blurRad="38100" dist="38100" dir="2700000" algn="tl">
                    <a:srgbClr val="000000"/>
                  </a:outerShdw>
                </a:effectLst>
                <a:cs typeface="Arial" charset="0"/>
              </a:rPr>
              <a:t>Apg</a:t>
            </a:r>
            <a:r>
              <a:rPr lang="de-DE" dirty="0">
                <a:solidFill>
                  <a:srgbClr val="00FF00"/>
                </a:solidFill>
                <a:effectLst>
                  <a:outerShdw blurRad="38100" dist="38100" dir="2700000" algn="tl">
                    <a:srgbClr val="000000"/>
                  </a:outerShdw>
                </a:effectLst>
                <a:cs typeface="Arial" charset="0"/>
              </a:rPr>
              <a:t> 13)</a:t>
            </a:r>
          </a:p>
        </p:txBody>
      </p:sp>
      <p:sp>
        <p:nvSpPr>
          <p:cNvPr id="8199" name="Line 10"/>
          <p:cNvSpPr>
            <a:spLocks noChangeShapeType="1"/>
          </p:cNvSpPr>
          <p:nvPr/>
        </p:nvSpPr>
        <p:spPr bwMode="auto">
          <a:xfrm>
            <a:off x="1042988" y="3789363"/>
            <a:ext cx="2305050" cy="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20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2" descr="Middle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320675"/>
            <a:ext cx="5641975" cy="71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Grp="1" noChangeArrowheads="1"/>
          </p:cNvSpPr>
          <p:nvPr>
            <p:ph type="title"/>
          </p:nvPr>
        </p:nvSpPr>
        <p:spPr>
          <a:xfrm>
            <a:off x="3708400" y="609600"/>
            <a:ext cx="5435600" cy="1143000"/>
          </a:xfrm>
        </p:spPr>
        <p:txBody>
          <a:bodyPr/>
          <a:lstStyle/>
          <a:p>
            <a:pPr>
              <a:defRPr/>
            </a:pPr>
            <a:r>
              <a:rPr lang="de-DE" sz="4000" dirty="0" smtClean="0">
                <a:solidFill>
                  <a:schemeClr val="tx1"/>
                </a:solidFill>
              </a:rPr>
              <a:t>Der Doppelfluss aus dem Tempelberg</a:t>
            </a:r>
          </a:p>
        </p:txBody>
      </p:sp>
      <p:sp>
        <p:nvSpPr>
          <p:cNvPr id="71684" name="Rectangle 4"/>
          <p:cNvSpPr>
            <a:spLocks noGrp="1" noChangeArrowheads="1"/>
          </p:cNvSpPr>
          <p:nvPr>
            <p:ph type="body" idx="1"/>
          </p:nvPr>
        </p:nvSpPr>
        <p:spPr>
          <a:xfrm>
            <a:off x="468313" y="692150"/>
            <a:ext cx="3024187" cy="4114800"/>
          </a:xfrm>
        </p:spPr>
        <p:txBody>
          <a:bodyPr/>
          <a:lstStyle/>
          <a:p>
            <a:pPr>
              <a:defRPr/>
            </a:pPr>
            <a:r>
              <a:rPr lang="de-DE" dirty="0" err="1" smtClean="0"/>
              <a:t>Hes</a:t>
            </a:r>
            <a:r>
              <a:rPr lang="de-DE" dirty="0" smtClean="0"/>
              <a:t> 47,1</a:t>
            </a:r>
          </a:p>
          <a:p>
            <a:pPr>
              <a:defRPr/>
            </a:pPr>
            <a:r>
              <a:rPr lang="de-DE" dirty="0" err="1" smtClean="0"/>
              <a:t>Sach</a:t>
            </a:r>
            <a:r>
              <a:rPr lang="de-DE" dirty="0" smtClean="0"/>
              <a:t> 14,8</a:t>
            </a:r>
          </a:p>
          <a:p>
            <a:pPr>
              <a:defRPr/>
            </a:pPr>
            <a:r>
              <a:rPr lang="de-DE" dirty="0" smtClean="0"/>
              <a:t>Joel 4,18</a:t>
            </a:r>
          </a:p>
          <a:p>
            <a:pPr>
              <a:defRPr/>
            </a:pPr>
            <a:r>
              <a:rPr lang="de-DE" dirty="0" smtClean="0"/>
              <a:t>Ps 36,8.9</a:t>
            </a:r>
          </a:p>
          <a:p>
            <a:pPr>
              <a:defRPr/>
            </a:pPr>
            <a:r>
              <a:rPr lang="de-DE" dirty="0" smtClean="0"/>
              <a:t>Ps 46,4</a:t>
            </a:r>
          </a:p>
          <a:p>
            <a:pPr>
              <a:defRPr/>
            </a:pPr>
            <a:r>
              <a:rPr lang="de-DE" dirty="0" smtClean="0"/>
              <a:t>Ps 65,9</a:t>
            </a:r>
          </a:p>
          <a:p>
            <a:pPr>
              <a:defRPr/>
            </a:pPr>
            <a:r>
              <a:rPr lang="de-DE" dirty="0" smtClean="0"/>
              <a:t>(Off 22,1)</a:t>
            </a:r>
          </a:p>
        </p:txBody>
      </p:sp>
      <p:sp>
        <p:nvSpPr>
          <p:cNvPr id="91141" name="Line 5"/>
          <p:cNvSpPr>
            <a:spLocks noChangeShapeType="1"/>
          </p:cNvSpPr>
          <p:nvPr/>
        </p:nvSpPr>
        <p:spPr bwMode="auto">
          <a:xfrm flipV="1">
            <a:off x="4716463" y="3500438"/>
            <a:ext cx="647700" cy="7302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1142" name="Line 6"/>
          <p:cNvSpPr>
            <a:spLocks noChangeShapeType="1"/>
          </p:cNvSpPr>
          <p:nvPr/>
        </p:nvSpPr>
        <p:spPr bwMode="auto">
          <a:xfrm>
            <a:off x="5364163" y="3500438"/>
            <a:ext cx="215900" cy="14446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143000"/>
          </a:xfrm>
        </p:spPr>
        <p:txBody>
          <a:bodyPr/>
          <a:lstStyle/>
          <a:p>
            <a:pPr>
              <a:defRPr/>
            </a:pPr>
            <a:r>
              <a:rPr lang="de-DE" sz="4200" dirty="0" smtClean="0"/>
              <a:t>Der Doppelfluss aus dem Tempelberg</a:t>
            </a: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149600"/>
            <a:ext cx="55451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4"/>
          <p:cNvSpPr>
            <a:spLocks noChangeShapeType="1"/>
          </p:cNvSpPr>
          <p:nvPr/>
        </p:nvSpPr>
        <p:spPr bwMode="auto">
          <a:xfrm>
            <a:off x="6011863" y="4724400"/>
            <a:ext cx="2952750" cy="1728788"/>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0230" name="Text Box 6"/>
          <p:cNvSpPr txBox="1">
            <a:spLocks noChangeArrowheads="1"/>
          </p:cNvSpPr>
          <p:nvPr/>
        </p:nvSpPr>
        <p:spPr bwMode="auto">
          <a:xfrm>
            <a:off x="3563938" y="908050"/>
            <a:ext cx="5580062" cy="2247900"/>
          </a:xfrm>
          <a:prstGeom prst="rect">
            <a:avLst/>
          </a:prstGeom>
          <a:noFill/>
          <a:ln w="9525">
            <a:noFill/>
            <a:miter lim="800000"/>
            <a:headEnd/>
            <a:tailEnd/>
          </a:ln>
          <a:effectLst/>
        </p:spPr>
        <p:txBody>
          <a:bodyPr>
            <a:spAutoFit/>
          </a:bodyPr>
          <a:lstStyle/>
          <a:p>
            <a:pPr>
              <a:defRPr/>
            </a:pPr>
            <a:r>
              <a:rPr lang="de-DE" sz="2000" dirty="0" err="1">
                <a:effectLst>
                  <a:outerShdw blurRad="38100" dist="38100" dir="2700000" algn="tl">
                    <a:srgbClr val="000000"/>
                  </a:outerShdw>
                </a:effectLst>
                <a:cs typeface="Arial" charset="0"/>
              </a:rPr>
              <a:t>Joh</a:t>
            </a:r>
            <a:r>
              <a:rPr lang="de-DE" sz="2000" dirty="0">
                <a:effectLst>
                  <a:outerShdw blurRad="38100" dist="38100" dir="2700000" algn="tl">
                    <a:srgbClr val="000000"/>
                  </a:outerShdw>
                </a:effectLst>
                <a:cs typeface="Arial" charset="0"/>
              </a:rPr>
              <a:t> 7,37-38: </a:t>
            </a:r>
            <a:r>
              <a:rPr lang="de-DE" sz="2000" dirty="0">
                <a:solidFill>
                  <a:srgbClr val="FFFF00"/>
                </a:solidFill>
                <a:effectLst>
                  <a:outerShdw blurRad="38100" dist="38100" dir="2700000" algn="tl">
                    <a:srgbClr val="000000"/>
                  </a:outerShdw>
                </a:effectLst>
                <a:cs typeface="Arial" charset="0"/>
              </a:rPr>
              <a:t>37 Wer an mich glaubt, gleichwie die Schrift gesagt hat, aus dessen Leibe werden Ströme lebendigen Wassers fließen. 39 Dies aber sagte er von dem Geiste, welchen die an ihn Glaubenden empfangen sollten; denn noch war der Geist nicht da, weil Jesus noch nicht verherrlicht worden war. </a:t>
            </a:r>
          </a:p>
        </p:txBody>
      </p:sp>
      <p:pic>
        <p:nvPicPr>
          <p:cNvPr id="921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76475"/>
            <a:ext cx="2971800" cy="2981325"/>
          </a:xfrm>
          <a:prstGeom prst="rect">
            <a:avLst/>
          </a:prstGeom>
          <a:noFill/>
          <a:extLst>
            <a:ext uri="{909E8E84-426E-40DD-AFC4-6F175D3DCCD1}">
              <a14:hiddenFill xmlns:a14="http://schemas.microsoft.com/office/drawing/2010/main">
                <a:solidFill>
                  <a:srgbClr val="FFFFFF"/>
                </a:solidFill>
              </a14:hiddenFill>
            </a:ext>
          </a:extLst>
        </p:spPr>
      </p:pic>
      <p:sp>
        <p:nvSpPr>
          <p:cNvPr id="9223" name="Line 10"/>
          <p:cNvSpPr>
            <a:spLocks noChangeShapeType="1"/>
          </p:cNvSpPr>
          <p:nvPr/>
        </p:nvSpPr>
        <p:spPr bwMode="auto">
          <a:xfrm>
            <a:off x="1042988" y="3789363"/>
            <a:ext cx="2305050" cy="0"/>
          </a:xfrm>
          <a:prstGeom prst="line">
            <a:avLst/>
          </a:prstGeom>
          <a:noFill/>
          <a:ln w="76200">
            <a:solidFill>
              <a:srgbClr val="00FFFF"/>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de-DE" smtClean="0"/>
              <a:t>Das Tote Meer wird geheilt</a:t>
            </a:r>
          </a:p>
        </p:txBody>
      </p:sp>
      <p:sp>
        <p:nvSpPr>
          <p:cNvPr id="181251" name="Rectangle 3"/>
          <p:cNvSpPr>
            <a:spLocks noGrp="1" noChangeArrowheads="1"/>
          </p:cNvSpPr>
          <p:nvPr>
            <p:ph type="body" idx="1"/>
          </p:nvPr>
        </p:nvSpPr>
        <p:spPr>
          <a:xfrm>
            <a:off x="0" y="1844675"/>
            <a:ext cx="3924300" cy="5013325"/>
          </a:xfrm>
        </p:spPr>
        <p:txBody>
          <a:bodyPr/>
          <a:lstStyle/>
          <a:p>
            <a:pPr>
              <a:lnSpc>
                <a:spcPct val="90000"/>
              </a:lnSpc>
              <a:buFontTx/>
              <a:buNone/>
              <a:defRPr/>
            </a:pPr>
            <a:r>
              <a:rPr lang="en-US" sz="2400" dirty="0" smtClean="0"/>
              <a:t>	</a:t>
            </a:r>
            <a:r>
              <a:rPr lang="de-DE" sz="2400" dirty="0" err="1" smtClean="0"/>
              <a:t>Hes</a:t>
            </a:r>
            <a:r>
              <a:rPr lang="de-DE" sz="2400" dirty="0" smtClean="0"/>
              <a:t> 47,9: </a:t>
            </a:r>
            <a:r>
              <a:rPr lang="de-DE" sz="2400" dirty="0" smtClean="0">
                <a:solidFill>
                  <a:srgbClr val="FFFF00"/>
                </a:solidFill>
              </a:rPr>
              <a:t>Und es wird geschehen, </a:t>
            </a:r>
            <a:r>
              <a:rPr lang="de-DE" sz="2400" dirty="0" err="1" smtClean="0">
                <a:solidFill>
                  <a:srgbClr val="FFFF00"/>
                </a:solidFill>
              </a:rPr>
              <a:t>daß</a:t>
            </a:r>
            <a:r>
              <a:rPr lang="de-DE" sz="2400" dirty="0" smtClean="0">
                <a:solidFill>
                  <a:srgbClr val="FFFF00"/>
                </a:solidFill>
              </a:rPr>
              <a:t> alle lebendigen Seelen, die da wimmeln, überall wohin der </a:t>
            </a:r>
            <a:r>
              <a:rPr lang="de-DE" sz="2400" dirty="0" err="1" smtClean="0">
                <a:solidFill>
                  <a:srgbClr val="FFFF00"/>
                </a:solidFill>
              </a:rPr>
              <a:t>Doppelfluß</a:t>
            </a:r>
            <a:r>
              <a:rPr lang="de-DE" sz="2400" dirty="0" smtClean="0">
                <a:solidFill>
                  <a:srgbClr val="FFFF00"/>
                </a:solidFill>
              </a:rPr>
              <a:t> [</a:t>
            </a:r>
            <a:r>
              <a:rPr lang="de-DE" sz="2400" i="1" dirty="0" err="1" smtClean="0">
                <a:solidFill>
                  <a:srgbClr val="FFFF00"/>
                </a:solidFill>
              </a:rPr>
              <a:t>naharajim</a:t>
            </a:r>
            <a:r>
              <a:rPr lang="de-DE" sz="2400" dirty="0" smtClean="0">
                <a:solidFill>
                  <a:srgbClr val="FFFF00"/>
                </a:solidFill>
              </a:rPr>
              <a:t>] kommt, leben werden. Und der Fische werden sehr viele sein; denn wenn diese Wasser dorthin kommen, so werden die Wasser des Meeres gesund werden, und alles wird leben, wohin der </a:t>
            </a:r>
            <a:r>
              <a:rPr lang="de-DE" sz="2400" dirty="0" err="1" smtClean="0">
                <a:solidFill>
                  <a:srgbClr val="FFFF00"/>
                </a:solidFill>
              </a:rPr>
              <a:t>Fluß</a:t>
            </a:r>
            <a:r>
              <a:rPr lang="de-DE" sz="2400" dirty="0" smtClean="0">
                <a:solidFill>
                  <a:srgbClr val="FFFF00"/>
                </a:solidFill>
              </a:rPr>
              <a:t> kommt. </a:t>
            </a:r>
          </a:p>
        </p:txBody>
      </p:sp>
      <p:sp>
        <p:nvSpPr>
          <p:cNvPr id="181253" name="Text Box 5"/>
          <p:cNvSpPr txBox="1">
            <a:spLocks noChangeArrowheads="1"/>
          </p:cNvSpPr>
          <p:nvPr/>
        </p:nvSpPr>
        <p:spPr bwMode="auto">
          <a:xfrm>
            <a:off x="4067175" y="5300663"/>
            <a:ext cx="5076825" cy="1446212"/>
          </a:xfrm>
          <a:prstGeom prst="rect">
            <a:avLst/>
          </a:prstGeom>
          <a:noFill/>
          <a:ln w="9525">
            <a:noFill/>
            <a:miter lim="800000"/>
            <a:headEnd/>
            <a:tailEnd/>
          </a:ln>
          <a:effectLst/>
        </p:spPr>
        <p:txBody>
          <a:bodyPr>
            <a:spAutoFit/>
          </a:bodyPr>
          <a:lstStyle/>
          <a:p>
            <a:pPr>
              <a:defRPr/>
            </a:pPr>
            <a:r>
              <a:rPr lang="de-DE" sz="2200" dirty="0" err="1">
                <a:effectLst>
                  <a:outerShdw blurRad="38100" dist="38100" dir="2700000" algn="tl">
                    <a:srgbClr val="000000"/>
                  </a:outerShdw>
                </a:effectLst>
                <a:cs typeface="Arial" charset="0"/>
              </a:rPr>
              <a:t>Röm</a:t>
            </a:r>
            <a:r>
              <a:rPr lang="de-DE" sz="2200" dirty="0">
                <a:effectLst>
                  <a:outerShdw blurRad="38100" dist="38100" dir="2700000" algn="tl">
                    <a:srgbClr val="000000"/>
                  </a:outerShdw>
                </a:effectLst>
                <a:cs typeface="Arial" charset="0"/>
              </a:rPr>
              <a:t> 8,2: </a:t>
            </a:r>
            <a:r>
              <a:rPr lang="de-DE" sz="2200" dirty="0">
                <a:solidFill>
                  <a:srgbClr val="FFFF00"/>
                </a:solidFill>
                <a:effectLst>
                  <a:outerShdw blurRad="38100" dist="38100" dir="2700000" algn="tl">
                    <a:srgbClr val="000000"/>
                  </a:outerShdw>
                </a:effectLst>
                <a:cs typeface="Arial" charset="0"/>
              </a:rPr>
              <a:t>Denn das Gesetz des Geistes des Lebens in Christus Jesus hat mich </a:t>
            </a:r>
            <a:r>
              <a:rPr lang="de-DE" sz="2200" dirty="0" err="1">
                <a:solidFill>
                  <a:srgbClr val="FFFF00"/>
                </a:solidFill>
                <a:effectLst>
                  <a:outerShdw blurRad="38100" dist="38100" dir="2700000" algn="tl">
                    <a:srgbClr val="000000"/>
                  </a:outerShdw>
                </a:effectLst>
                <a:cs typeface="Arial" charset="0"/>
              </a:rPr>
              <a:t>freige</a:t>
            </a:r>
            <a:r>
              <a:rPr lang="de-DE" sz="2200" dirty="0">
                <a:solidFill>
                  <a:srgbClr val="FFFF00"/>
                </a:solidFill>
                <a:effectLst>
                  <a:outerShdw blurRad="38100" dist="38100" dir="2700000" algn="tl">
                    <a:srgbClr val="000000"/>
                  </a:outerShdw>
                </a:effectLst>
                <a:cs typeface="Arial" charset="0"/>
              </a:rPr>
              <a:t>-macht von dem Gesetz der Sünde und des Todes. </a:t>
            </a:r>
          </a:p>
        </p:txBody>
      </p:sp>
      <p:pic>
        <p:nvPicPr>
          <p:cNvPr id="92165" name="Picture 6" descr="Image:Dead Sea 1920p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905000"/>
            <a:ext cx="1439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feld 8"/>
          <p:cNvSpPr txBox="1">
            <a:spLocks noChangeArrowheads="1"/>
          </p:cNvSpPr>
          <p:nvPr/>
        </p:nvSpPr>
        <p:spPr bwMode="auto">
          <a:xfrm>
            <a:off x="5651500" y="4868863"/>
            <a:ext cx="67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400"/>
              <a:t>NASA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effectLst>
                  <a:outerShdw blurRad="38100" dist="38100" dir="2700000" algn="tl">
                    <a:srgbClr val="000000">
                      <a:alpha val="43137"/>
                    </a:srgbClr>
                  </a:outerShdw>
                </a:effectLst>
                <a:latin typeface="Arial" pitchFamily="34" charset="0"/>
              </a:rPr>
              <a:t>GNU = GNU 1.2 </a:t>
            </a:r>
            <a:r>
              <a:rPr lang="de-CH" sz="2400" dirty="0" err="1">
                <a:solidFill>
                  <a:srgbClr val="99FF33"/>
                </a:solidFill>
                <a:effectLst>
                  <a:outerShdw blurRad="38100" dist="38100" dir="2700000" algn="tl">
                    <a:srgbClr val="000000">
                      <a:alpha val="43137"/>
                    </a:srgbClr>
                  </a:outerShdw>
                </a:effectLst>
                <a:latin typeface="Arial" pitchFamily="34" charset="0"/>
              </a:rPr>
              <a:t>or</a:t>
            </a:r>
            <a:r>
              <a:rPr lang="de-CH" sz="2400" dirty="0">
                <a:solidFill>
                  <a:srgbClr val="99FF33"/>
                </a:solidFill>
                <a:effectLst>
                  <a:outerShdw blurRad="38100" dist="38100" dir="2700000" algn="tl">
                    <a:srgbClr val="000000">
                      <a:alpha val="43137"/>
                    </a:srgbClr>
                  </a:outerShdw>
                </a:effectLst>
                <a:latin typeface="Arial" pitchFamily="34" charset="0"/>
              </a:rPr>
              <a:t> </a:t>
            </a:r>
            <a:r>
              <a:rPr lang="de-CH" sz="2400" dirty="0" err="1">
                <a:solidFill>
                  <a:srgbClr val="99FF33"/>
                </a:solidFill>
                <a:effectLst>
                  <a:outerShdw blurRad="38100" dist="38100" dir="2700000" algn="tl">
                    <a:srgbClr val="000000">
                      <a:alpha val="43137"/>
                    </a:srgbClr>
                  </a:outerShdw>
                </a:effectLst>
                <a:latin typeface="Arial" pitchFamily="34" charset="0"/>
              </a:rPr>
              <a:t>later</a:t>
            </a:r>
            <a:r>
              <a:rPr lang="de-DE" sz="2400" dirty="0">
                <a:solidFill>
                  <a:srgbClr val="99FF33"/>
                </a:solidFill>
                <a:effectLst>
                  <a:outerShdw blurRad="38100" dist="38100" dir="2700000" algn="tl">
                    <a:srgbClr val="000000">
                      <a:alpha val="43137"/>
                    </a:srgbClr>
                  </a:outerShdw>
                </a:effectLst>
                <a:latin typeface="Arial" pitchFamily="34" charset="0"/>
              </a:rPr>
              <a:t> </a:t>
            </a:r>
          </a:p>
          <a:p>
            <a:pPr>
              <a:defRPr/>
            </a:pPr>
            <a:endParaRPr lang="de-DE" sz="2400" dirty="0">
              <a:solidFill>
                <a:srgbClr val="99FF33"/>
              </a:solidFill>
              <a:effectLst>
                <a:outerShdw blurRad="38100" dist="38100" dir="2700000" algn="tl">
                  <a:srgbClr val="000000">
                    <a:alpha val="43137"/>
                  </a:srgbClr>
                </a:outerShdw>
              </a:effectLst>
              <a:latin typeface="Arial" pitchFamily="34" charset="0"/>
            </a:endParaRPr>
          </a:p>
          <a:p>
            <a:pPr>
              <a:defRPr/>
            </a:pPr>
            <a:r>
              <a:rPr lang="de-DE" sz="2400" dirty="0">
                <a:solidFill>
                  <a:srgbClr val="FFFFFF"/>
                </a:solidFill>
                <a:effectLst>
                  <a:outerShdw blurRad="38100" dist="38100" dir="2700000" algn="tl">
                    <a:srgbClr val="000000">
                      <a:alpha val="43137"/>
                    </a:srgbClr>
                  </a:outerShdw>
                </a:effectLst>
                <a:latin typeface="Arial" pitchFamily="34" charset="0"/>
              </a:rPr>
              <a:t>Genaue Information zur Lizenz GNU FDL:</a:t>
            </a:r>
          </a:p>
          <a:p>
            <a:pPr>
              <a:defRPr/>
            </a:pPr>
            <a:r>
              <a:rPr lang="de-DE" sz="2400" dirty="0">
                <a:solidFill>
                  <a:schemeClr val="bg1"/>
                </a:solidFill>
                <a:effectLst>
                  <a:outerShdw blurRad="38100" dist="38100" dir="2700000" algn="tl">
                    <a:srgbClr val="000000">
                      <a:alpha val="43137"/>
                    </a:srgbClr>
                  </a:outerShdw>
                </a:effectLst>
                <a:latin typeface="Arial" pitchFamily="34" charset="0"/>
                <a:hlinkClick r:id="rId2"/>
              </a:rPr>
              <a:t>http://en.wikipedia.org/wiki/Wikipedia:Text </a:t>
            </a:r>
            <a:r>
              <a:rPr lang="de-DE" sz="2400" dirty="0" err="1">
                <a:solidFill>
                  <a:schemeClr val="bg1"/>
                </a:solidFill>
                <a:effectLst>
                  <a:outerShdw blurRad="38100" dist="38100" dir="2700000" algn="tl">
                    <a:srgbClr val="000000">
                      <a:alpha val="43137"/>
                    </a:srgbClr>
                  </a:outerShdw>
                </a:effectLst>
                <a:latin typeface="Arial" pitchFamily="34" charset="0"/>
                <a:hlinkClick r:id="rId2"/>
              </a:rPr>
              <a:t>of_the_GNU_Free_Documentation_License</a:t>
            </a:r>
            <a:endParaRPr lang="de-DE" sz="2400" dirty="0">
              <a:solidFill>
                <a:schemeClr val="bg1"/>
              </a:solidFill>
              <a:effectLst>
                <a:outerShdw blurRad="38100" dist="38100" dir="2700000" algn="tl">
                  <a:srgbClr val="000000">
                    <a:alpha val="43137"/>
                  </a:srgbClr>
                </a:outerShdw>
              </a:effectLst>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cs typeface="Arial" charset="0"/>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1484313"/>
            <a:ext cx="8424862" cy="4611687"/>
          </a:xfrm>
        </p:spPr>
        <p:txBody>
          <a:bodyPr/>
          <a:lstStyle/>
          <a:p>
            <a:pPr>
              <a:defRPr/>
            </a:pPr>
            <a:r>
              <a:rPr lang="de-CH" sz="2800" dirty="0" smtClean="0"/>
              <a:t>1Kön 9,15:</a:t>
            </a:r>
          </a:p>
          <a:p>
            <a:pPr>
              <a:buFont typeface="Wingdings" panose="05000000000000000000" pitchFamily="2" charset="2"/>
              <a:buNone/>
              <a:defRPr/>
            </a:pPr>
            <a:r>
              <a:rPr lang="de-CH" sz="2800" dirty="0" smtClean="0"/>
              <a:t>	</a:t>
            </a:r>
            <a:r>
              <a:rPr lang="de-CH" sz="2800" dirty="0" smtClean="0">
                <a:solidFill>
                  <a:srgbClr val="FFFF00"/>
                </a:solidFill>
              </a:rPr>
              <a:t>« Und dies ist die Sache mit der Fron, welche der König Salomo aushob, um (1) </a:t>
            </a:r>
            <a:r>
              <a:rPr lang="de-CH" sz="2800" b="1" dirty="0" smtClean="0">
                <a:solidFill>
                  <a:srgbClr val="00FF00"/>
                </a:solidFill>
              </a:rPr>
              <a:t>das Haus des HERRN </a:t>
            </a:r>
            <a:r>
              <a:rPr lang="de-CH" sz="2800" dirty="0" smtClean="0">
                <a:solidFill>
                  <a:srgbClr val="FFFF00"/>
                </a:solidFill>
              </a:rPr>
              <a:t>zu bauen und (2) </a:t>
            </a:r>
            <a:r>
              <a:rPr lang="de-CH" sz="2800" b="1" dirty="0" smtClean="0">
                <a:solidFill>
                  <a:srgbClr val="00FF00"/>
                </a:solidFill>
              </a:rPr>
              <a:t>sein Haus </a:t>
            </a:r>
            <a:r>
              <a:rPr lang="de-CH" sz="2800" dirty="0" smtClean="0">
                <a:solidFill>
                  <a:srgbClr val="FFFF00"/>
                </a:solidFill>
              </a:rPr>
              <a:t>und (3) </a:t>
            </a:r>
            <a:r>
              <a:rPr lang="de-CH" sz="2800" b="1" dirty="0" smtClean="0">
                <a:solidFill>
                  <a:srgbClr val="00FF00"/>
                </a:solidFill>
              </a:rPr>
              <a:t>den </a:t>
            </a:r>
            <a:r>
              <a:rPr lang="de-CH" sz="2800" b="1" dirty="0" err="1" smtClean="0">
                <a:solidFill>
                  <a:srgbClr val="00FF00"/>
                </a:solidFill>
              </a:rPr>
              <a:t>Millo</a:t>
            </a:r>
            <a:r>
              <a:rPr lang="de-CH" sz="2800" b="1" dirty="0" smtClean="0">
                <a:solidFill>
                  <a:srgbClr val="00FF00"/>
                </a:solidFill>
              </a:rPr>
              <a:t> </a:t>
            </a:r>
            <a:r>
              <a:rPr lang="de-CH" sz="2800" dirty="0" smtClean="0">
                <a:solidFill>
                  <a:srgbClr val="FFFF00"/>
                </a:solidFill>
              </a:rPr>
              <a:t>und (4) </a:t>
            </a:r>
            <a:r>
              <a:rPr lang="de-CH" sz="2800" b="1" dirty="0" smtClean="0">
                <a:solidFill>
                  <a:srgbClr val="00FF00"/>
                </a:solidFill>
              </a:rPr>
              <a:t>die Mauer von Jerusalem</a:t>
            </a:r>
            <a:r>
              <a:rPr lang="de-CH" sz="2800" dirty="0" smtClean="0">
                <a:solidFill>
                  <a:srgbClr val="FFFF00"/>
                </a:solidFill>
              </a:rPr>
              <a:t>, und (5) </a:t>
            </a:r>
            <a:r>
              <a:rPr lang="de-CH" sz="2800" b="1" dirty="0" err="1" smtClean="0">
                <a:solidFill>
                  <a:srgbClr val="00FF00"/>
                </a:solidFill>
              </a:rPr>
              <a:t>Hazor</a:t>
            </a:r>
            <a:r>
              <a:rPr lang="de-CH" sz="2800" dirty="0" smtClean="0">
                <a:solidFill>
                  <a:srgbClr val="FFFF00"/>
                </a:solidFill>
              </a:rPr>
              <a:t> und (6) </a:t>
            </a:r>
            <a:r>
              <a:rPr lang="de-CH" sz="2800" b="1" dirty="0" err="1" smtClean="0">
                <a:solidFill>
                  <a:srgbClr val="00FF00"/>
                </a:solidFill>
              </a:rPr>
              <a:t>Megiddo</a:t>
            </a:r>
            <a:r>
              <a:rPr lang="de-CH" sz="2800" dirty="0" smtClean="0">
                <a:solidFill>
                  <a:srgbClr val="FFFF00"/>
                </a:solidFill>
              </a:rPr>
              <a:t> und (7) </a:t>
            </a:r>
            <a:r>
              <a:rPr lang="de-CH" sz="2800" b="1" dirty="0" smtClean="0">
                <a:solidFill>
                  <a:srgbClr val="00FF00"/>
                </a:solidFill>
              </a:rPr>
              <a:t>Gezer</a:t>
            </a:r>
            <a:r>
              <a:rPr lang="de-CH" sz="2800" dirty="0" smtClean="0">
                <a:solidFill>
                  <a:srgbClr val="FFFF00"/>
                </a:solidFill>
              </a:rPr>
              <a:t>. »</a:t>
            </a:r>
            <a:endParaRPr lang="de-DE" sz="2800" dirty="0" smtClean="0">
              <a:solidFill>
                <a:srgbClr val="FFFF00"/>
              </a:solidFill>
            </a:endParaRPr>
          </a:p>
          <a:p>
            <a:pPr>
              <a:defRPr/>
            </a:pPr>
            <a:endParaRPr lang="de-DE"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323850" y="765175"/>
            <a:ext cx="8374063" cy="4895850"/>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US = Freies Bild der USA (</a:t>
            </a:r>
            <a:r>
              <a:rPr lang="de-CH" sz="2400" dirty="0" err="1" smtClean="0">
                <a:solidFill>
                  <a:srgbClr val="FFFFFF"/>
                </a:solidFill>
                <a:latin typeface="Arial" pitchFamily="34" charset="0"/>
              </a:rPr>
              <a:t>public</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domain</a:t>
            </a:r>
            <a:r>
              <a:rPr lang="de-CH" sz="2400" dirty="0" smtClean="0">
                <a:solidFill>
                  <a:srgbClr val="FFFFFF"/>
                </a:solidFill>
                <a:latin typeface="Arial" pitchFamily="34" charset="0"/>
              </a:rPr>
              <a:t>)</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a:t>
            </a:r>
            <a:r>
              <a:rPr lang="de-CH" sz="2400" dirty="0" smtClean="0">
                <a:solidFill>
                  <a:srgbClr val="FFFFFF"/>
                </a:solidFill>
                <a:latin typeface="Arial" pitchFamily="34" charset="0"/>
              </a:rPr>
              <a:t>Liebi</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Bilder ohne Nachweis = Bilder von Roger Liebi</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webe">
  <a:themeElements>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Gewebe">
      <a:majorFont>
        <a:latin typeface="Tahoma"/>
        <a:ea typeface=""/>
        <a:cs typeface="Arial"/>
      </a:majorFont>
      <a:minorFont>
        <a:latin typeface="Tahom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web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Geweb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Geweb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Geweb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eweb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Geweb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Geweb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1356</Words>
  <Application>Microsoft Office PowerPoint</Application>
  <PresentationFormat>Bildschirmpräsentation (4:3)</PresentationFormat>
  <Paragraphs>333</Paragraphs>
  <Slides>91</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91</vt:i4>
      </vt:variant>
    </vt:vector>
  </HeadingPairs>
  <TitlesOfParts>
    <vt:vector size="96" baseType="lpstr">
      <vt:lpstr>Tahoma</vt:lpstr>
      <vt:lpstr>Arial</vt:lpstr>
      <vt:lpstr>Wingdings</vt:lpstr>
      <vt:lpstr>Times New Roman</vt:lpstr>
      <vt:lpstr>Gewebe</vt:lpstr>
      <vt:lpstr>Meine Homepage:</vt:lpstr>
      <vt:lpstr>PowerPoint-Präsentation</vt:lpstr>
      <vt:lpstr>Einleitung</vt:lpstr>
      <vt:lpstr>PowerPoint-Präsentation</vt:lpstr>
      <vt:lpstr>Einleitung</vt:lpstr>
      <vt:lpstr>Salomo in Jerusalem</vt:lpstr>
      <vt:lpstr>Salomo in Jerusalem</vt:lpstr>
      <vt:lpstr>Salomo in Jerusalem</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500-Ellen-Quadrat</vt:lpstr>
      <vt:lpstr>PowerPoint-Präsentation</vt:lpstr>
      <vt:lpstr>PowerPoint-Präsentation</vt:lpstr>
      <vt:lpstr>Salomo in Jerusalem</vt:lpstr>
      <vt:lpstr>PowerPoint-Präsentation</vt:lpstr>
      <vt:lpstr>PowerPoint-Präsentation</vt:lpstr>
      <vt:lpstr>PowerPoint-Präsentation</vt:lpstr>
      <vt:lpstr>PowerPoint-Präsentation</vt:lpstr>
      <vt:lpstr>(3) Der Millo</vt:lpstr>
      <vt:lpstr>PowerPoint-Präsentation</vt:lpstr>
      <vt:lpstr>Salomo in Jerusalem</vt:lpstr>
      <vt:lpstr>(3) Der Millo</vt:lpstr>
      <vt:lpstr>(3) Der Millo</vt:lpstr>
      <vt:lpstr>(4) Die Mauer von Jerusalem</vt:lpstr>
      <vt:lpstr>PowerPoint-Präsentation</vt:lpstr>
      <vt:lpstr>(4) Die Mauer von Jerusalem</vt:lpstr>
      <vt:lpstr>PowerPoint-Präsentation</vt:lpstr>
      <vt:lpstr>PowerPoint-Präsentation</vt:lpstr>
      <vt:lpstr>PowerPoint-Präsentation</vt:lpstr>
      <vt:lpstr>Bäckerei und Stadtmauer</vt:lpstr>
      <vt:lpstr>Salomos Wassertor:  1015-975 v. Chr.</vt:lpstr>
      <vt:lpstr>Salomos Wassertor:  1015-975 v. Chr.</vt:lpstr>
      <vt:lpstr>Salomos Wassertor:  1015-975 v. Chr.</vt:lpstr>
      <vt:lpstr>Salomos Wassertor:  1015-975 v. Chr.</vt:lpstr>
      <vt:lpstr>PowerPoint-Präsentation</vt:lpstr>
      <vt:lpstr>PowerPoint-Präsentation</vt:lpstr>
      <vt:lpstr>(5) Salomos Stadttor in Hazor</vt:lpstr>
      <vt:lpstr>(5) Salomos Stadttor in Hazor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Osttor</vt:lpstr>
      <vt:lpstr>Das Osttor</vt:lpstr>
      <vt:lpstr>Das Osttor</vt:lpstr>
      <vt:lpstr>Das Osttor</vt:lpstr>
      <vt:lpstr>Das Osttor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Doppelfluss aus dem Tempelberg</vt:lpstr>
      <vt:lpstr>Der Doppelfluss aus dem Tempelberg</vt:lpstr>
      <vt:lpstr>Der Doppelfluss aus dem Tempelberg</vt:lpstr>
      <vt:lpstr>Das Tote Meer wird geheilt</vt:lpstr>
      <vt:lpstr>PowerPoint-Präsentation</vt:lpstr>
      <vt:lpstr>CCA </vt:lpstr>
      <vt:lpstr>FB = Freies Bild (public domain)  US = Freies Bild der USA (public domain)  RL = Roger Liebi  Bilder ohne Nachweis = Bilder von Roger Liebi  Bibelzitate:  Elberfelder 1905 (leicht überarbeitet von RL)  </vt:lpstr>
    </vt:vector>
  </TitlesOfParts>
  <Company>Liebi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Christoph Berger</cp:lastModifiedBy>
  <cp:revision>374</cp:revision>
  <dcterms:created xsi:type="dcterms:W3CDTF">2005-10-31T15:23:51Z</dcterms:created>
  <dcterms:modified xsi:type="dcterms:W3CDTF">2014-09-03T08:54:19Z</dcterms:modified>
</cp:coreProperties>
</file>